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256" r:id="rId2"/>
    <p:sldId id="282" r:id="rId3"/>
    <p:sldId id="1080" r:id="rId4"/>
    <p:sldId id="1088" r:id="rId5"/>
    <p:sldId id="1091" r:id="rId6"/>
    <p:sldId id="1089" r:id="rId7"/>
    <p:sldId id="1084" r:id="rId8"/>
    <p:sldId id="1090" r:id="rId9"/>
    <p:sldId id="1085" r:id="rId10"/>
    <p:sldId id="1086" r:id="rId11"/>
    <p:sldId id="1087" r:id="rId12"/>
    <p:sldId id="602" r:id="rId13"/>
    <p:sldId id="273" r:id="rId14"/>
    <p:sldId id="274" r:id="rId15"/>
    <p:sldId id="275"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080"/>
            <p14:sldId id="1088"/>
            <p14:sldId id="1091"/>
            <p14:sldId id="1089"/>
            <p14:sldId id="1084"/>
            <p14:sldId id="1090"/>
            <p14:sldId id="1085"/>
            <p14:sldId id="1086"/>
            <p14:sldId id="1087"/>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483F64-77F1-495E-AF72-A3B347F96BB4}" v="2" dt="2025-01-17T15:54:17.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9" autoAdjust="0"/>
    <p:restoredTop sz="96447" autoAdjust="0"/>
  </p:normalViewPr>
  <p:slideViewPr>
    <p:cSldViewPr snapToGrid="0">
      <p:cViewPr varScale="1">
        <p:scale>
          <a:sx n="102" d="100"/>
          <a:sy n="102" d="100"/>
        </p:scale>
        <p:origin x="1878" y="31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DC483F64-77F1-495E-AF72-A3B347F96BB4}"/>
    <pc:docChg chg="modSld">
      <pc:chgData name="Douglas Harder" userId="2b8d8b750cb213a7" providerId="LiveId" clId="{DC483F64-77F1-495E-AF72-A3B347F96BB4}" dt="2025-01-17T15:54:17.667" v="8"/>
      <pc:docMkLst>
        <pc:docMk/>
      </pc:docMkLst>
      <pc:sldChg chg="delSp modTransition modAnim">
        <pc:chgData name="Douglas Harder" userId="2b8d8b750cb213a7" providerId="LiveId" clId="{DC483F64-77F1-495E-AF72-A3B347F96BB4}" dt="2025-01-17T15:54:17.667" v="8"/>
        <pc:sldMkLst>
          <pc:docMk/>
          <pc:sldMk cId="656847970" sldId="256"/>
        </pc:sldMkLst>
        <pc:picChg chg="del">
          <ac:chgData name="Douglas Harder" userId="2b8d8b750cb213a7" providerId="LiveId" clId="{DC483F64-77F1-495E-AF72-A3B347F96BB4}" dt="2025-01-17T15:54:17.667" v="8"/>
          <ac:picMkLst>
            <pc:docMk/>
            <pc:sldMk cId="656847970" sldId="256"/>
            <ac:picMk id="4" creationId="{8044BEC7-EA37-48AF-9A5E-902AE3B97BDB}"/>
          </ac:picMkLst>
        </pc:picChg>
      </pc:sldChg>
      <pc:sldChg chg="delSp modTransition modAnim">
        <pc:chgData name="Douglas Harder" userId="2b8d8b750cb213a7" providerId="LiveId" clId="{DC483F64-77F1-495E-AF72-A3B347F96BB4}" dt="2025-01-17T15:54:17.667" v="8"/>
        <pc:sldMkLst>
          <pc:docMk/>
          <pc:sldMk cId="1740462976" sldId="273"/>
        </pc:sldMkLst>
        <pc:picChg chg="del">
          <ac:chgData name="Douglas Harder" userId="2b8d8b750cb213a7" providerId="LiveId" clId="{DC483F64-77F1-495E-AF72-A3B347F96BB4}" dt="2025-01-17T15:54:17.667" v="8"/>
          <ac:picMkLst>
            <pc:docMk/>
            <pc:sldMk cId="1740462976" sldId="273"/>
            <ac:picMk id="5" creationId="{928CDBF0-D9DC-4A82-87AE-A279DFA76CF4}"/>
          </ac:picMkLst>
        </pc:picChg>
      </pc:sldChg>
      <pc:sldChg chg="delSp modTransition modAnim">
        <pc:chgData name="Douglas Harder" userId="2b8d8b750cb213a7" providerId="LiveId" clId="{DC483F64-77F1-495E-AF72-A3B347F96BB4}" dt="2025-01-17T15:54:17.667" v="8"/>
        <pc:sldMkLst>
          <pc:docMk/>
          <pc:sldMk cId="886795597" sldId="274"/>
        </pc:sldMkLst>
        <pc:picChg chg="del">
          <ac:chgData name="Douglas Harder" userId="2b8d8b750cb213a7" providerId="LiveId" clId="{DC483F64-77F1-495E-AF72-A3B347F96BB4}" dt="2025-01-17T15:54:17.667" v="8"/>
          <ac:picMkLst>
            <pc:docMk/>
            <pc:sldMk cId="886795597" sldId="274"/>
            <ac:picMk id="7" creationId="{718CC8B1-5C10-42BE-A05E-D186C74E8F28}"/>
          </ac:picMkLst>
        </pc:picChg>
      </pc:sldChg>
      <pc:sldChg chg="delSp modTransition modAnim">
        <pc:chgData name="Douglas Harder" userId="2b8d8b750cb213a7" providerId="LiveId" clId="{DC483F64-77F1-495E-AF72-A3B347F96BB4}" dt="2025-01-17T15:54:17.667" v="8"/>
        <pc:sldMkLst>
          <pc:docMk/>
          <pc:sldMk cId="1131585356" sldId="275"/>
        </pc:sldMkLst>
        <pc:picChg chg="del">
          <ac:chgData name="Douglas Harder" userId="2b8d8b750cb213a7" providerId="LiveId" clId="{DC483F64-77F1-495E-AF72-A3B347F96BB4}" dt="2025-01-17T15:54:17.667" v="8"/>
          <ac:picMkLst>
            <pc:docMk/>
            <pc:sldMk cId="1131585356" sldId="275"/>
            <ac:picMk id="8" creationId="{D23E4374-F87D-4214-96CF-B496C02A7374}"/>
          </ac:picMkLst>
        </pc:picChg>
      </pc:sldChg>
      <pc:sldChg chg="delSp modTransition modAnim">
        <pc:chgData name="Douglas Harder" userId="2b8d8b750cb213a7" providerId="LiveId" clId="{DC483F64-77F1-495E-AF72-A3B347F96BB4}" dt="2025-01-17T15:54:17.667" v="8"/>
        <pc:sldMkLst>
          <pc:docMk/>
          <pc:sldMk cId="4272497073" sldId="276"/>
        </pc:sldMkLst>
        <pc:picChg chg="del">
          <ac:chgData name="Douglas Harder" userId="2b8d8b750cb213a7" providerId="LiveId" clId="{DC483F64-77F1-495E-AF72-A3B347F96BB4}" dt="2025-01-17T15:54:17.667" v="8"/>
          <ac:picMkLst>
            <pc:docMk/>
            <pc:sldMk cId="4272497073" sldId="276"/>
            <ac:picMk id="7" creationId="{552E99E1-BF8D-4AB8-B73F-CB7EA44F3DCA}"/>
          </ac:picMkLst>
        </pc:picChg>
      </pc:sldChg>
      <pc:sldChg chg="delSp modTransition modAnim">
        <pc:chgData name="Douglas Harder" userId="2b8d8b750cb213a7" providerId="LiveId" clId="{DC483F64-77F1-495E-AF72-A3B347F96BB4}" dt="2025-01-17T15:54:17.667" v="8"/>
        <pc:sldMkLst>
          <pc:docMk/>
          <pc:sldMk cId="2835283541" sldId="282"/>
        </pc:sldMkLst>
        <pc:picChg chg="del">
          <ac:chgData name="Douglas Harder" userId="2b8d8b750cb213a7" providerId="LiveId" clId="{DC483F64-77F1-495E-AF72-A3B347F96BB4}" dt="2025-01-17T15:54:17.667" v="8"/>
          <ac:picMkLst>
            <pc:docMk/>
            <pc:sldMk cId="2835283541" sldId="282"/>
            <ac:picMk id="6" creationId="{2380FF2A-0E5B-4D5C-B891-5A692F6D7D77}"/>
          </ac:picMkLst>
        </pc:picChg>
      </pc:sldChg>
      <pc:sldChg chg="delSp modTransition modAnim">
        <pc:chgData name="Douglas Harder" userId="2b8d8b750cb213a7" providerId="LiveId" clId="{DC483F64-77F1-495E-AF72-A3B347F96BB4}" dt="2025-01-17T15:54:17.667" v="8"/>
        <pc:sldMkLst>
          <pc:docMk/>
          <pc:sldMk cId="2475975949" sldId="602"/>
        </pc:sldMkLst>
        <pc:picChg chg="del">
          <ac:chgData name="Douglas Harder" userId="2b8d8b750cb213a7" providerId="LiveId" clId="{DC483F64-77F1-495E-AF72-A3B347F96BB4}" dt="2025-01-17T15:54:17.667" v="8"/>
          <ac:picMkLst>
            <pc:docMk/>
            <pc:sldMk cId="2475975949" sldId="602"/>
            <ac:picMk id="7" creationId="{6459AE93-8391-41C6-88CD-9EE1F98E03DB}"/>
          </ac:picMkLst>
        </pc:picChg>
      </pc:sldChg>
      <pc:sldChg chg="delSp modTransition modAnim">
        <pc:chgData name="Douglas Harder" userId="2b8d8b750cb213a7" providerId="LiveId" clId="{DC483F64-77F1-495E-AF72-A3B347F96BB4}" dt="2025-01-17T15:54:17.667" v="8"/>
        <pc:sldMkLst>
          <pc:docMk/>
          <pc:sldMk cId="3550680825" sldId="1080"/>
        </pc:sldMkLst>
        <pc:picChg chg="del">
          <ac:chgData name="Douglas Harder" userId="2b8d8b750cb213a7" providerId="LiveId" clId="{DC483F64-77F1-495E-AF72-A3B347F96BB4}" dt="2025-01-17T15:54:17.667" v="8"/>
          <ac:picMkLst>
            <pc:docMk/>
            <pc:sldMk cId="3550680825" sldId="1080"/>
            <ac:picMk id="33" creationId="{FC231C61-7831-4EFB-A275-475BC990497A}"/>
          </ac:picMkLst>
        </pc:picChg>
      </pc:sldChg>
      <pc:sldChg chg="delSp modSp mod modTransition modAnim">
        <pc:chgData name="Douglas Harder" userId="2b8d8b750cb213a7" providerId="LiveId" clId="{DC483F64-77F1-495E-AF72-A3B347F96BB4}" dt="2025-01-17T15:54:17.667" v="8"/>
        <pc:sldMkLst>
          <pc:docMk/>
          <pc:sldMk cId="2543965284" sldId="1084"/>
        </pc:sldMkLst>
        <pc:spChg chg="mod">
          <ac:chgData name="Douglas Harder" userId="2b8d8b750cb213a7" providerId="LiveId" clId="{DC483F64-77F1-495E-AF72-A3B347F96BB4}" dt="2025-01-17T15:48:31.474" v="3" actId="14100"/>
          <ac:spMkLst>
            <pc:docMk/>
            <pc:sldMk cId="2543965284" sldId="1084"/>
            <ac:spMk id="3" creationId="{783B1937-6703-4F59-B8F4-E1E934762CA3}"/>
          </ac:spMkLst>
        </pc:spChg>
        <pc:picChg chg="del">
          <ac:chgData name="Douglas Harder" userId="2b8d8b750cb213a7" providerId="LiveId" clId="{DC483F64-77F1-495E-AF72-A3B347F96BB4}" dt="2025-01-17T15:54:17.667" v="8"/>
          <ac:picMkLst>
            <pc:docMk/>
            <pc:sldMk cId="2543965284" sldId="1084"/>
            <ac:picMk id="10" creationId="{92A0BD6B-9403-43D3-8F67-DE2EEF336658}"/>
          </ac:picMkLst>
        </pc:picChg>
      </pc:sldChg>
      <pc:sldChg chg="delSp modSp mod modTransition modAnim">
        <pc:chgData name="Douglas Harder" userId="2b8d8b750cb213a7" providerId="LiveId" clId="{DC483F64-77F1-495E-AF72-A3B347F96BB4}" dt="2025-01-17T15:54:17.667" v="8"/>
        <pc:sldMkLst>
          <pc:docMk/>
          <pc:sldMk cId="2082408349" sldId="1085"/>
        </pc:sldMkLst>
        <pc:spChg chg="mod">
          <ac:chgData name="Douglas Harder" userId="2b8d8b750cb213a7" providerId="LiveId" clId="{DC483F64-77F1-495E-AF72-A3B347F96BB4}" dt="2025-01-17T15:48:40.027" v="5" actId="14100"/>
          <ac:spMkLst>
            <pc:docMk/>
            <pc:sldMk cId="2082408349" sldId="1085"/>
            <ac:spMk id="3" creationId="{783B1937-6703-4F59-B8F4-E1E934762CA3}"/>
          </ac:spMkLst>
        </pc:spChg>
        <pc:picChg chg="del">
          <ac:chgData name="Douglas Harder" userId="2b8d8b750cb213a7" providerId="LiveId" clId="{DC483F64-77F1-495E-AF72-A3B347F96BB4}" dt="2025-01-17T15:54:17.667" v="8"/>
          <ac:picMkLst>
            <pc:docMk/>
            <pc:sldMk cId="2082408349" sldId="1085"/>
            <ac:picMk id="6" creationId="{FA6F0012-F960-4E7A-BD1B-628B57F2D25B}"/>
          </ac:picMkLst>
        </pc:picChg>
      </pc:sldChg>
      <pc:sldChg chg="delSp modSp mod modTransition modAnim">
        <pc:chgData name="Douglas Harder" userId="2b8d8b750cb213a7" providerId="LiveId" clId="{DC483F64-77F1-495E-AF72-A3B347F96BB4}" dt="2025-01-17T15:54:17.667" v="8"/>
        <pc:sldMkLst>
          <pc:docMk/>
          <pc:sldMk cId="196270226" sldId="1086"/>
        </pc:sldMkLst>
        <pc:spChg chg="mod">
          <ac:chgData name="Douglas Harder" userId="2b8d8b750cb213a7" providerId="LiveId" clId="{DC483F64-77F1-495E-AF72-A3B347F96BB4}" dt="2025-01-17T15:48:44.309" v="6" actId="14100"/>
          <ac:spMkLst>
            <pc:docMk/>
            <pc:sldMk cId="196270226" sldId="1086"/>
            <ac:spMk id="3" creationId="{783B1937-6703-4F59-B8F4-E1E934762CA3}"/>
          </ac:spMkLst>
        </pc:spChg>
        <pc:picChg chg="del">
          <ac:chgData name="Douglas Harder" userId="2b8d8b750cb213a7" providerId="LiveId" clId="{DC483F64-77F1-495E-AF72-A3B347F96BB4}" dt="2025-01-17T15:54:17.667" v="8"/>
          <ac:picMkLst>
            <pc:docMk/>
            <pc:sldMk cId="196270226" sldId="1086"/>
            <ac:picMk id="18" creationId="{7DAEA6CE-A3D3-403E-9235-8567677A776E}"/>
          </ac:picMkLst>
        </pc:picChg>
      </pc:sldChg>
      <pc:sldChg chg="delSp modTransition modAnim">
        <pc:chgData name="Douglas Harder" userId="2b8d8b750cb213a7" providerId="LiveId" clId="{DC483F64-77F1-495E-AF72-A3B347F96BB4}" dt="2025-01-17T15:54:17.667" v="8"/>
        <pc:sldMkLst>
          <pc:docMk/>
          <pc:sldMk cId="2468610715" sldId="1087"/>
        </pc:sldMkLst>
        <pc:picChg chg="del">
          <ac:chgData name="Douglas Harder" userId="2b8d8b750cb213a7" providerId="LiveId" clId="{DC483F64-77F1-495E-AF72-A3B347F96BB4}" dt="2025-01-17T15:54:17.667" v="8"/>
          <ac:picMkLst>
            <pc:docMk/>
            <pc:sldMk cId="2468610715" sldId="1087"/>
            <ac:picMk id="7" creationId="{C93058E5-67D3-4048-B44B-4865079BEC3D}"/>
          </ac:picMkLst>
        </pc:picChg>
      </pc:sldChg>
      <pc:sldChg chg="delSp modSp mod modTransition modAnim">
        <pc:chgData name="Douglas Harder" userId="2b8d8b750cb213a7" providerId="LiveId" clId="{DC483F64-77F1-495E-AF72-A3B347F96BB4}" dt="2025-01-17T15:54:17.667" v="8"/>
        <pc:sldMkLst>
          <pc:docMk/>
          <pc:sldMk cId="4016366200" sldId="1088"/>
        </pc:sldMkLst>
        <pc:spChg chg="mod">
          <ac:chgData name="Douglas Harder" userId="2b8d8b750cb213a7" providerId="LiveId" clId="{DC483F64-77F1-495E-AF72-A3B347F96BB4}" dt="2025-01-17T15:48:18.951" v="0" actId="14100"/>
          <ac:spMkLst>
            <pc:docMk/>
            <pc:sldMk cId="4016366200" sldId="1088"/>
            <ac:spMk id="3" creationId="{783B1937-6703-4F59-B8F4-E1E934762CA3}"/>
          </ac:spMkLst>
        </pc:spChg>
        <pc:picChg chg="del">
          <ac:chgData name="Douglas Harder" userId="2b8d8b750cb213a7" providerId="LiveId" clId="{DC483F64-77F1-495E-AF72-A3B347F96BB4}" dt="2025-01-17T15:54:17.667" v="8"/>
          <ac:picMkLst>
            <pc:docMk/>
            <pc:sldMk cId="4016366200" sldId="1088"/>
            <ac:picMk id="11" creationId="{1250F47B-CBCC-4387-A9DD-D6AF13DEB471}"/>
          </ac:picMkLst>
        </pc:picChg>
      </pc:sldChg>
      <pc:sldChg chg="delSp modSp mod modTransition modAnim">
        <pc:chgData name="Douglas Harder" userId="2b8d8b750cb213a7" providerId="LiveId" clId="{DC483F64-77F1-495E-AF72-A3B347F96BB4}" dt="2025-01-17T15:54:17.667" v="8"/>
        <pc:sldMkLst>
          <pc:docMk/>
          <pc:sldMk cId="2596038935" sldId="1089"/>
        </pc:sldMkLst>
        <pc:spChg chg="mod">
          <ac:chgData name="Douglas Harder" userId="2b8d8b750cb213a7" providerId="LiveId" clId="{DC483F64-77F1-495E-AF72-A3B347F96BB4}" dt="2025-01-17T15:48:27.667" v="2" actId="14100"/>
          <ac:spMkLst>
            <pc:docMk/>
            <pc:sldMk cId="2596038935" sldId="1089"/>
            <ac:spMk id="3" creationId="{783B1937-6703-4F59-B8F4-E1E934762CA3}"/>
          </ac:spMkLst>
        </pc:spChg>
        <pc:picChg chg="del">
          <ac:chgData name="Douglas Harder" userId="2b8d8b750cb213a7" providerId="LiveId" clId="{DC483F64-77F1-495E-AF72-A3B347F96BB4}" dt="2025-01-17T15:54:17.667" v="8"/>
          <ac:picMkLst>
            <pc:docMk/>
            <pc:sldMk cId="2596038935" sldId="1089"/>
            <ac:picMk id="11" creationId="{E84DD613-6B08-4628-A3A7-5A4F4DB12670}"/>
          </ac:picMkLst>
        </pc:picChg>
      </pc:sldChg>
      <pc:sldChg chg="delSp modSp mod modTransition modAnim">
        <pc:chgData name="Douglas Harder" userId="2b8d8b750cb213a7" providerId="LiveId" clId="{DC483F64-77F1-495E-AF72-A3B347F96BB4}" dt="2025-01-17T15:54:17.667" v="8"/>
        <pc:sldMkLst>
          <pc:docMk/>
          <pc:sldMk cId="1389699016" sldId="1090"/>
        </pc:sldMkLst>
        <pc:spChg chg="mod">
          <ac:chgData name="Douglas Harder" userId="2b8d8b750cb213a7" providerId="LiveId" clId="{DC483F64-77F1-495E-AF72-A3B347F96BB4}" dt="2025-01-17T15:48:35.699" v="4" actId="14100"/>
          <ac:spMkLst>
            <pc:docMk/>
            <pc:sldMk cId="1389699016" sldId="1090"/>
            <ac:spMk id="3" creationId="{783B1937-6703-4F59-B8F4-E1E934762CA3}"/>
          </ac:spMkLst>
        </pc:spChg>
        <pc:picChg chg="del">
          <ac:chgData name="Douglas Harder" userId="2b8d8b750cb213a7" providerId="LiveId" clId="{DC483F64-77F1-495E-AF72-A3B347F96BB4}" dt="2025-01-17T15:54:17.667" v="8"/>
          <ac:picMkLst>
            <pc:docMk/>
            <pc:sldMk cId="1389699016" sldId="1090"/>
            <ac:picMk id="6" creationId="{DDFA3D05-91A3-44A3-BF5F-0BFF9A3C981D}"/>
          </ac:picMkLst>
        </pc:picChg>
      </pc:sldChg>
      <pc:sldChg chg="modSp mod modTransition">
        <pc:chgData name="Douglas Harder" userId="2b8d8b750cb213a7" providerId="LiveId" clId="{DC483F64-77F1-495E-AF72-A3B347F96BB4}" dt="2025-01-17T15:54:15.365" v="7"/>
        <pc:sldMkLst>
          <pc:docMk/>
          <pc:sldMk cId="1114833557" sldId="1091"/>
        </pc:sldMkLst>
        <pc:spChg chg="mod">
          <ac:chgData name="Douglas Harder" userId="2b8d8b750cb213a7" providerId="LiveId" clId="{DC483F64-77F1-495E-AF72-A3B347F96BB4}" dt="2025-01-17T15:48:22.847" v="1" actId="14100"/>
          <ac:spMkLst>
            <pc:docMk/>
            <pc:sldMk cId="1114833557" sldId="1091"/>
            <ac:spMk id="3" creationId="{783B1937-6703-4F59-B8F4-E1E934762C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2025-01-17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Intermediate-value theorem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Intermediate-value theorem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Intermediate-value theorem</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Intermediate-value theorem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Intermediate-value theorem</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Intermediate-value theorem</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Intermediate-value theorem</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Intermediate-value theorem</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Intermediate-value theorem</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Intermediate-value theorem</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Intermediate-value theorem</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6.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1.wmf"/><Relationship Id="rId5" Type="http://schemas.openxmlformats.org/officeDocument/2006/relationships/oleObject" Target="../embeddings/oleObject14.bin"/><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2.wmf"/><Relationship Id="rId5" Type="http://schemas.openxmlformats.org/officeDocument/2006/relationships/oleObject" Target="../embeddings/oleObject5.bin"/><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Intermediate-value theorem</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In this course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403915"/>
          </a:xfrm>
        </p:spPr>
        <p:txBody>
          <a:bodyPr/>
          <a:lstStyle/>
          <a:p>
            <a:r>
              <a:rPr lang="en-US" dirty="0"/>
              <a:t>In general, we will only use these theorems to determine that a particular value exists</a:t>
            </a:r>
          </a:p>
          <a:p>
            <a:pPr lvl="1"/>
            <a:r>
              <a:rPr lang="en-US" dirty="0"/>
              <a:t>We often will not go out looking for the actual value</a:t>
            </a:r>
          </a:p>
          <a:p>
            <a:pPr lvl="1"/>
            <a:endParaRPr lang="en-US" dirty="0"/>
          </a:p>
          <a:p>
            <a:r>
              <a:rPr lang="en-US" dirty="0"/>
              <a:t>For example, </a:t>
            </a:r>
          </a:p>
          <a:p>
            <a:pPr lvl="1"/>
            <a:endParaRPr lang="en-US" i="1" dirty="0"/>
          </a:p>
          <a:p>
            <a:pPr marL="457200" lvl="1" indent="0">
              <a:buNone/>
            </a:pPr>
            <a:endParaRPr lang="en-US" dirty="0"/>
          </a:p>
          <a:p>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Intermediate-value theorem</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10</a:t>
            </a:fld>
            <a:endParaRPr lang="en-CA"/>
          </a:p>
        </p:txBody>
      </p:sp>
      <p:graphicFrame>
        <p:nvGraphicFramePr>
          <p:cNvPr id="11" name="Object 10">
            <a:extLst>
              <a:ext uri="{FF2B5EF4-FFF2-40B4-BE49-F238E27FC236}">
                <a16:creationId xmlns:a16="http://schemas.microsoft.com/office/drawing/2014/main" id="{75689475-5377-417F-8105-5DF1830B2B29}"/>
              </a:ext>
            </a:extLst>
          </p:cNvPr>
          <p:cNvGraphicFramePr>
            <a:graphicFrameLocks noChangeAspect="1"/>
          </p:cNvGraphicFramePr>
          <p:nvPr>
            <p:extLst>
              <p:ext uri="{D42A27DB-BD31-4B8C-83A1-F6EECF244321}">
                <p14:modId xmlns:p14="http://schemas.microsoft.com/office/powerpoint/2010/main" val="424439312"/>
              </p:ext>
            </p:extLst>
          </p:nvPr>
        </p:nvGraphicFramePr>
        <p:xfrm>
          <a:off x="1909763" y="3478213"/>
          <a:ext cx="4951412" cy="769937"/>
        </p:xfrm>
        <a:graphic>
          <a:graphicData uri="http://schemas.openxmlformats.org/presentationml/2006/ole">
            <mc:AlternateContent xmlns:mc="http://schemas.openxmlformats.org/markup-compatibility/2006">
              <mc:Choice xmlns:v="urn:schemas-microsoft-com:vml" Requires="v">
                <p:oleObj name="Equation" r:id="rId3" imgW="2222280" imgH="342720" progId="Equation.DSMT4">
                  <p:embed/>
                </p:oleObj>
              </mc:Choice>
              <mc:Fallback>
                <p:oleObj name="Equation" r:id="rId3" imgW="2222280" imgH="342720" progId="Equation.DSMT4">
                  <p:embed/>
                  <p:pic>
                    <p:nvPicPr>
                      <p:cNvPr id="11" name="Object 10">
                        <a:extLst>
                          <a:ext uri="{FF2B5EF4-FFF2-40B4-BE49-F238E27FC236}">
                            <a16:creationId xmlns:a16="http://schemas.microsoft.com/office/drawing/2014/main" id="{75689475-5377-417F-8105-5DF1830B2B29}"/>
                          </a:ext>
                        </a:extLst>
                      </p:cNvPr>
                      <p:cNvPicPr/>
                      <p:nvPr/>
                    </p:nvPicPr>
                    <p:blipFill>
                      <a:blip r:embed="rId4"/>
                      <a:stretch>
                        <a:fillRect/>
                      </a:stretch>
                    </p:blipFill>
                    <p:spPr>
                      <a:xfrm>
                        <a:off x="1909763" y="3478213"/>
                        <a:ext cx="4951412" cy="76993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D53D86BC-6E21-482C-912A-E7083670AA72}"/>
              </a:ext>
            </a:extLst>
          </p:cNvPr>
          <p:cNvGraphicFramePr>
            <a:graphicFrameLocks noChangeAspect="1"/>
          </p:cNvGraphicFramePr>
          <p:nvPr>
            <p:extLst>
              <p:ext uri="{D42A27DB-BD31-4B8C-83A1-F6EECF244321}">
                <p14:modId xmlns:p14="http://schemas.microsoft.com/office/powerpoint/2010/main" val="2412710304"/>
              </p:ext>
            </p:extLst>
          </p:nvPr>
        </p:nvGraphicFramePr>
        <p:xfrm>
          <a:off x="1909763" y="4152900"/>
          <a:ext cx="4951412" cy="769937"/>
        </p:xfrm>
        <a:graphic>
          <a:graphicData uri="http://schemas.openxmlformats.org/presentationml/2006/ole">
            <mc:AlternateContent xmlns:mc="http://schemas.openxmlformats.org/markup-compatibility/2006">
              <mc:Choice xmlns:v="urn:schemas-microsoft-com:vml" Requires="v">
                <p:oleObj name="Equation" r:id="rId5" imgW="2222280" imgH="342720" progId="Equation.DSMT4">
                  <p:embed/>
                </p:oleObj>
              </mc:Choice>
              <mc:Fallback>
                <p:oleObj name="Equation" r:id="rId5" imgW="2222280" imgH="342720" progId="Equation.DSMT4">
                  <p:embed/>
                  <p:pic>
                    <p:nvPicPr>
                      <p:cNvPr id="12" name="Object 11">
                        <a:extLst>
                          <a:ext uri="{FF2B5EF4-FFF2-40B4-BE49-F238E27FC236}">
                            <a16:creationId xmlns:a16="http://schemas.microsoft.com/office/drawing/2014/main" id="{D53D86BC-6E21-482C-912A-E7083670AA72}"/>
                          </a:ext>
                        </a:extLst>
                      </p:cNvPr>
                      <p:cNvPicPr/>
                      <p:nvPr/>
                    </p:nvPicPr>
                    <p:blipFill>
                      <a:blip r:embed="rId6"/>
                      <a:stretch>
                        <a:fillRect/>
                      </a:stretch>
                    </p:blipFill>
                    <p:spPr>
                      <a:xfrm>
                        <a:off x="1909763" y="4152900"/>
                        <a:ext cx="4951412" cy="769937"/>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F3FC012-AEF0-4EAF-A501-216F536B3962}"/>
              </a:ext>
            </a:extLst>
          </p:cNvPr>
          <p:cNvGraphicFramePr>
            <a:graphicFrameLocks noChangeAspect="1"/>
          </p:cNvGraphicFramePr>
          <p:nvPr>
            <p:extLst>
              <p:ext uri="{D42A27DB-BD31-4B8C-83A1-F6EECF244321}">
                <p14:modId xmlns:p14="http://schemas.microsoft.com/office/powerpoint/2010/main" val="1110204245"/>
              </p:ext>
            </p:extLst>
          </p:nvPr>
        </p:nvGraphicFramePr>
        <p:xfrm>
          <a:off x="612300" y="4890790"/>
          <a:ext cx="6450013" cy="798512"/>
        </p:xfrm>
        <a:graphic>
          <a:graphicData uri="http://schemas.openxmlformats.org/presentationml/2006/ole">
            <mc:AlternateContent xmlns:mc="http://schemas.openxmlformats.org/markup-compatibility/2006">
              <mc:Choice xmlns:v="urn:schemas-microsoft-com:vml" Requires="v">
                <p:oleObj name="Equation" r:id="rId7" imgW="2895480" imgH="355320" progId="Equation.DSMT4">
                  <p:embed/>
                </p:oleObj>
              </mc:Choice>
              <mc:Fallback>
                <p:oleObj name="Equation" r:id="rId7" imgW="2895480" imgH="355320" progId="Equation.DSMT4">
                  <p:embed/>
                  <p:pic>
                    <p:nvPicPr>
                      <p:cNvPr id="13" name="Object 12">
                        <a:extLst>
                          <a:ext uri="{FF2B5EF4-FFF2-40B4-BE49-F238E27FC236}">
                            <a16:creationId xmlns:a16="http://schemas.microsoft.com/office/drawing/2014/main" id="{FF3FC012-AEF0-4EAF-A501-216F536B3962}"/>
                          </a:ext>
                        </a:extLst>
                      </p:cNvPr>
                      <p:cNvPicPr/>
                      <p:nvPr/>
                    </p:nvPicPr>
                    <p:blipFill>
                      <a:blip r:embed="rId8"/>
                      <a:stretch>
                        <a:fillRect/>
                      </a:stretch>
                    </p:blipFill>
                    <p:spPr>
                      <a:xfrm>
                        <a:off x="612300" y="4890790"/>
                        <a:ext cx="6450013" cy="798512"/>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FEC0C21D-6E47-4660-B8E9-E5EDAA9C93A5}"/>
              </a:ext>
            </a:extLst>
          </p:cNvPr>
          <p:cNvGraphicFramePr>
            <a:graphicFrameLocks noChangeAspect="1"/>
          </p:cNvGraphicFramePr>
          <p:nvPr>
            <p:extLst>
              <p:ext uri="{D42A27DB-BD31-4B8C-83A1-F6EECF244321}">
                <p14:modId xmlns:p14="http://schemas.microsoft.com/office/powerpoint/2010/main" val="4275371755"/>
              </p:ext>
            </p:extLst>
          </p:nvPr>
        </p:nvGraphicFramePr>
        <p:xfrm>
          <a:off x="1834399" y="5656638"/>
          <a:ext cx="4608513" cy="827088"/>
        </p:xfrm>
        <a:graphic>
          <a:graphicData uri="http://schemas.openxmlformats.org/presentationml/2006/ole">
            <mc:AlternateContent xmlns:mc="http://schemas.openxmlformats.org/markup-compatibility/2006">
              <mc:Choice xmlns:v="urn:schemas-microsoft-com:vml" Requires="v">
                <p:oleObj name="Equation" r:id="rId9" imgW="2070000" imgH="368280" progId="Equation.DSMT4">
                  <p:embed/>
                </p:oleObj>
              </mc:Choice>
              <mc:Fallback>
                <p:oleObj name="Equation" r:id="rId9" imgW="2070000" imgH="368280" progId="Equation.DSMT4">
                  <p:embed/>
                  <p:pic>
                    <p:nvPicPr>
                      <p:cNvPr id="14" name="Object 13">
                        <a:extLst>
                          <a:ext uri="{FF2B5EF4-FFF2-40B4-BE49-F238E27FC236}">
                            <a16:creationId xmlns:a16="http://schemas.microsoft.com/office/drawing/2014/main" id="{FEC0C21D-6E47-4660-B8E9-E5EDAA9C93A5}"/>
                          </a:ext>
                        </a:extLst>
                      </p:cNvPr>
                      <p:cNvPicPr/>
                      <p:nvPr/>
                    </p:nvPicPr>
                    <p:blipFill>
                      <a:blip r:embed="rId10"/>
                      <a:stretch>
                        <a:fillRect/>
                      </a:stretch>
                    </p:blipFill>
                    <p:spPr>
                      <a:xfrm>
                        <a:off x="1834399" y="5656638"/>
                        <a:ext cx="4608513" cy="827088"/>
                      </a:xfrm>
                      <a:prstGeom prst="rect">
                        <a:avLst/>
                      </a:prstGeom>
                    </p:spPr>
                  </p:pic>
                </p:oleObj>
              </mc:Fallback>
            </mc:AlternateContent>
          </a:graphicData>
        </a:graphic>
      </p:graphicFrame>
      <p:sp>
        <p:nvSpPr>
          <p:cNvPr id="15" name="Rectangle: Rounded Corners 14">
            <a:extLst>
              <a:ext uri="{FF2B5EF4-FFF2-40B4-BE49-F238E27FC236}">
                <a16:creationId xmlns:a16="http://schemas.microsoft.com/office/drawing/2014/main" id="{E09488A3-81B9-45B3-98C3-53362B8C9648}"/>
              </a:ext>
            </a:extLst>
          </p:cNvPr>
          <p:cNvSpPr/>
          <p:nvPr/>
        </p:nvSpPr>
        <p:spPr>
          <a:xfrm>
            <a:off x="4059252" y="4922837"/>
            <a:ext cx="2674129" cy="766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Object 15">
            <a:extLst>
              <a:ext uri="{FF2B5EF4-FFF2-40B4-BE49-F238E27FC236}">
                <a16:creationId xmlns:a16="http://schemas.microsoft.com/office/drawing/2014/main" id="{5A2FA3D2-FD33-4D8B-83BF-5711DB13FF31}"/>
              </a:ext>
            </a:extLst>
          </p:cNvPr>
          <p:cNvGraphicFramePr>
            <a:graphicFrameLocks noChangeAspect="1"/>
          </p:cNvGraphicFramePr>
          <p:nvPr>
            <p:extLst>
              <p:ext uri="{D42A27DB-BD31-4B8C-83A1-F6EECF244321}">
                <p14:modId xmlns:p14="http://schemas.microsoft.com/office/powerpoint/2010/main" val="3724836208"/>
              </p:ext>
            </p:extLst>
          </p:nvPr>
        </p:nvGraphicFramePr>
        <p:xfrm>
          <a:off x="5457825" y="6400800"/>
          <a:ext cx="1924050" cy="428625"/>
        </p:xfrm>
        <a:graphic>
          <a:graphicData uri="http://schemas.openxmlformats.org/presentationml/2006/ole">
            <mc:AlternateContent xmlns:mc="http://schemas.openxmlformats.org/markup-compatibility/2006">
              <mc:Choice xmlns:v="urn:schemas-microsoft-com:vml" Requires="v">
                <p:oleObj name="Equation" r:id="rId11" imgW="863280" imgH="190440" progId="Equation.DSMT4">
                  <p:embed/>
                </p:oleObj>
              </mc:Choice>
              <mc:Fallback>
                <p:oleObj name="Equation" r:id="rId11" imgW="863280" imgH="190440" progId="Equation.DSMT4">
                  <p:embed/>
                  <p:pic>
                    <p:nvPicPr>
                      <p:cNvPr id="16" name="Object 15">
                        <a:extLst>
                          <a:ext uri="{FF2B5EF4-FFF2-40B4-BE49-F238E27FC236}">
                            <a16:creationId xmlns:a16="http://schemas.microsoft.com/office/drawing/2014/main" id="{5A2FA3D2-FD33-4D8B-83BF-5711DB13FF31}"/>
                          </a:ext>
                        </a:extLst>
                      </p:cNvPr>
                      <p:cNvPicPr/>
                      <p:nvPr/>
                    </p:nvPicPr>
                    <p:blipFill>
                      <a:blip r:embed="rId12"/>
                      <a:stretch>
                        <a:fillRect/>
                      </a:stretch>
                    </p:blipFill>
                    <p:spPr>
                      <a:xfrm>
                        <a:off x="5457825" y="6400800"/>
                        <a:ext cx="1924050" cy="42862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9627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To show this result in action:</a:t>
            </a:r>
          </a:p>
          <a:p>
            <a:endParaRPr lang="en-US" dirty="0">
              <a:latin typeface="Times New Roman" panose="02020603050405020304" pitchFamily="18" charset="0"/>
            </a:endParaRPr>
          </a:p>
          <a:p>
            <a:endParaRPr lang="en-US" dirty="0">
              <a:latin typeface="Times New Roman" panose="02020603050405020304" pitchFamily="18" charset="0"/>
            </a:endParaRPr>
          </a:p>
          <a:p>
            <a:endParaRPr lang="en-US" dirty="0">
              <a:latin typeface="Times New Roman" panose="02020603050405020304" pitchFamily="18" charset="0"/>
            </a:endParaRPr>
          </a:p>
          <a:p>
            <a:pPr lvl="1"/>
            <a:r>
              <a:rPr lang="en-US" dirty="0">
                <a:latin typeface="Times New Roman" panose="02020603050405020304" pitchFamily="18" charset="0"/>
              </a:rPr>
              <a:t>Let the function be the cosine function and let </a:t>
            </a:r>
            <a:r>
              <a:rPr lang="en-US" i="1" dirty="0">
                <a:latin typeface="Times New Roman" panose="02020603050405020304" pitchFamily="18" charset="0"/>
              </a:rPr>
              <a:t>x</a:t>
            </a:r>
            <a:r>
              <a:rPr lang="en-US" dirty="0">
                <a:latin typeface="Times New Roman" panose="02020603050405020304" pitchFamily="18" charset="0"/>
              </a:rPr>
              <a:t> = 1 and </a:t>
            </a:r>
            <a:r>
              <a:rPr lang="en-US" i="1" dirty="0">
                <a:latin typeface="Times New Roman" panose="02020603050405020304" pitchFamily="18" charset="0"/>
              </a:rPr>
              <a:t>h</a:t>
            </a:r>
            <a:r>
              <a:rPr lang="en-US" dirty="0">
                <a:latin typeface="Times New Roman" panose="02020603050405020304" pitchFamily="18" charset="0"/>
              </a:rPr>
              <a:t> = 0.5</a:t>
            </a:r>
          </a:p>
          <a:p>
            <a:pPr lvl="1"/>
            <a:r>
              <a:rPr lang="en-US" dirty="0">
                <a:latin typeface="Times New Roman" panose="02020603050405020304" pitchFamily="18" charset="0"/>
              </a:rPr>
              <a:t>Then</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Intermediate-value theorem</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11</a:t>
            </a:fld>
            <a:endParaRPr lang="en-CA"/>
          </a:p>
        </p:txBody>
      </p:sp>
      <p:graphicFrame>
        <p:nvGraphicFramePr>
          <p:cNvPr id="24" name="Object 23">
            <a:extLst>
              <a:ext uri="{FF2B5EF4-FFF2-40B4-BE49-F238E27FC236}">
                <a16:creationId xmlns:a16="http://schemas.microsoft.com/office/drawing/2014/main" id="{04637DD1-DC77-45C3-8BB6-F70387A164A0}"/>
              </a:ext>
            </a:extLst>
          </p:cNvPr>
          <p:cNvGraphicFramePr>
            <a:graphicFrameLocks noChangeAspect="1"/>
          </p:cNvGraphicFramePr>
          <p:nvPr>
            <p:extLst>
              <p:ext uri="{D42A27DB-BD31-4B8C-83A1-F6EECF244321}">
                <p14:modId xmlns:p14="http://schemas.microsoft.com/office/powerpoint/2010/main" val="2506791948"/>
              </p:ext>
            </p:extLst>
          </p:nvPr>
        </p:nvGraphicFramePr>
        <p:xfrm>
          <a:off x="817563" y="4160838"/>
          <a:ext cx="7215187" cy="798512"/>
        </p:xfrm>
        <a:graphic>
          <a:graphicData uri="http://schemas.openxmlformats.org/presentationml/2006/ole">
            <mc:AlternateContent xmlns:mc="http://schemas.openxmlformats.org/markup-compatibility/2006">
              <mc:Choice xmlns:v="urn:schemas-microsoft-com:vml" Requires="v">
                <p:oleObj name="Equation" r:id="rId3" imgW="3238200" imgH="355320" progId="Equation.DSMT4">
                  <p:embed/>
                </p:oleObj>
              </mc:Choice>
              <mc:Fallback>
                <p:oleObj name="Equation" r:id="rId3" imgW="3238200" imgH="355320" progId="Equation.DSMT4">
                  <p:embed/>
                  <p:pic>
                    <p:nvPicPr>
                      <p:cNvPr id="24" name="Object 23">
                        <a:extLst>
                          <a:ext uri="{FF2B5EF4-FFF2-40B4-BE49-F238E27FC236}">
                            <a16:creationId xmlns:a16="http://schemas.microsoft.com/office/drawing/2014/main" id="{04637DD1-DC77-45C3-8BB6-F70387A164A0}"/>
                          </a:ext>
                        </a:extLst>
                      </p:cNvPr>
                      <p:cNvPicPr/>
                      <p:nvPr/>
                    </p:nvPicPr>
                    <p:blipFill>
                      <a:blip r:embed="rId4"/>
                      <a:stretch>
                        <a:fillRect/>
                      </a:stretch>
                    </p:blipFill>
                    <p:spPr>
                      <a:xfrm>
                        <a:off x="817563" y="4160838"/>
                        <a:ext cx="7215187" cy="798512"/>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CDC0F4B5-C1CF-4E16-B668-C53436C33FF5}"/>
              </a:ext>
            </a:extLst>
          </p:cNvPr>
          <p:cNvGraphicFramePr>
            <a:graphicFrameLocks noChangeAspect="1"/>
          </p:cNvGraphicFramePr>
          <p:nvPr>
            <p:extLst>
              <p:ext uri="{D42A27DB-BD31-4B8C-83A1-F6EECF244321}">
                <p14:modId xmlns:p14="http://schemas.microsoft.com/office/powerpoint/2010/main" val="3295318349"/>
              </p:ext>
            </p:extLst>
          </p:nvPr>
        </p:nvGraphicFramePr>
        <p:xfrm>
          <a:off x="1839913" y="2195513"/>
          <a:ext cx="4892675" cy="800100"/>
        </p:xfrm>
        <a:graphic>
          <a:graphicData uri="http://schemas.openxmlformats.org/presentationml/2006/ole">
            <mc:AlternateContent xmlns:mc="http://schemas.openxmlformats.org/markup-compatibility/2006">
              <mc:Choice xmlns:v="urn:schemas-microsoft-com:vml" Requires="v">
                <p:oleObj name="Equation" r:id="rId5" imgW="2197080" imgH="355320" progId="Equation.DSMT4">
                  <p:embed/>
                </p:oleObj>
              </mc:Choice>
              <mc:Fallback>
                <p:oleObj name="Equation" r:id="rId5" imgW="2197080" imgH="355320" progId="Equation.DSMT4">
                  <p:embed/>
                  <p:pic>
                    <p:nvPicPr>
                      <p:cNvPr id="26" name="Object 25">
                        <a:extLst>
                          <a:ext uri="{FF2B5EF4-FFF2-40B4-BE49-F238E27FC236}">
                            <a16:creationId xmlns:a16="http://schemas.microsoft.com/office/drawing/2014/main" id="{CDC0F4B5-C1CF-4E16-B668-C53436C33FF5}"/>
                          </a:ext>
                        </a:extLst>
                      </p:cNvPr>
                      <p:cNvPicPr/>
                      <p:nvPr/>
                    </p:nvPicPr>
                    <p:blipFill>
                      <a:blip r:embed="rId6"/>
                      <a:stretch>
                        <a:fillRect/>
                      </a:stretch>
                    </p:blipFill>
                    <p:spPr>
                      <a:xfrm>
                        <a:off x="1839913" y="2195513"/>
                        <a:ext cx="4892675" cy="8001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8D8308FD-DC78-4A2F-A38E-6C2419712000}"/>
              </a:ext>
            </a:extLst>
          </p:cNvPr>
          <p:cNvGraphicFramePr>
            <a:graphicFrameLocks noChangeAspect="1"/>
          </p:cNvGraphicFramePr>
          <p:nvPr>
            <p:extLst>
              <p:ext uri="{D42A27DB-BD31-4B8C-83A1-F6EECF244321}">
                <p14:modId xmlns:p14="http://schemas.microsoft.com/office/powerpoint/2010/main" val="3540041204"/>
              </p:ext>
            </p:extLst>
          </p:nvPr>
        </p:nvGraphicFramePr>
        <p:xfrm>
          <a:off x="3646488" y="5214938"/>
          <a:ext cx="3651250" cy="341312"/>
        </p:xfrm>
        <a:graphic>
          <a:graphicData uri="http://schemas.openxmlformats.org/presentationml/2006/ole">
            <mc:AlternateContent xmlns:mc="http://schemas.openxmlformats.org/markup-compatibility/2006">
              <mc:Choice xmlns:v="urn:schemas-microsoft-com:vml" Requires="v">
                <p:oleObj name="Equation" r:id="rId7" imgW="1638000" imgH="152280" progId="Equation.DSMT4">
                  <p:embed/>
                </p:oleObj>
              </mc:Choice>
              <mc:Fallback>
                <p:oleObj name="Equation" r:id="rId7" imgW="1638000" imgH="152280" progId="Equation.DSMT4">
                  <p:embed/>
                  <p:pic>
                    <p:nvPicPr>
                      <p:cNvPr id="28" name="Object 27">
                        <a:extLst>
                          <a:ext uri="{FF2B5EF4-FFF2-40B4-BE49-F238E27FC236}">
                            <a16:creationId xmlns:a16="http://schemas.microsoft.com/office/drawing/2014/main" id="{8D8308FD-DC78-4A2F-A38E-6C2419712000}"/>
                          </a:ext>
                        </a:extLst>
                      </p:cNvPr>
                      <p:cNvPicPr/>
                      <p:nvPr/>
                    </p:nvPicPr>
                    <p:blipFill>
                      <a:blip r:embed="rId8"/>
                      <a:stretch>
                        <a:fillRect/>
                      </a:stretch>
                    </p:blipFill>
                    <p:spPr>
                      <a:xfrm>
                        <a:off x="3646488" y="5214938"/>
                        <a:ext cx="3651250" cy="34131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46861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149905" cy="4525963"/>
          </a:xfrm>
        </p:spPr>
        <p:txBody>
          <a:bodyPr/>
          <a:lstStyle/>
          <a:p>
            <a:r>
              <a:rPr lang="en-US" dirty="0"/>
              <a:t>Following this topic, you now</a:t>
            </a:r>
          </a:p>
          <a:p>
            <a:pPr lvl="1"/>
            <a:r>
              <a:rPr lang="en-US" dirty="0"/>
              <a:t>Have reviewed the intermediate-value theorem</a:t>
            </a:r>
          </a:p>
          <a:p>
            <a:pPr lvl="1"/>
            <a:r>
              <a:rPr lang="en-US" dirty="0"/>
              <a:t>Seen a few theorems that are a consequence of that theorem</a:t>
            </a:r>
          </a:p>
          <a:p>
            <a:pPr lvl="1"/>
            <a:r>
              <a:rPr lang="en-US" dirty="0"/>
              <a:t>Seen a few applications these theorems and how these will be used in this course</a:t>
            </a:r>
          </a:p>
        </p:txBody>
      </p:sp>
      <p:sp>
        <p:nvSpPr>
          <p:cNvPr id="4" name="Footer Placeholder 3"/>
          <p:cNvSpPr>
            <a:spLocks noGrp="1"/>
          </p:cNvSpPr>
          <p:nvPr>
            <p:ph type="ftr" sz="quarter" idx="11"/>
          </p:nvPr>
        </p:nvSpPr>
        <p:spPr/>
        <p:txBody>
          <a:bodyPr/>
          <a:lstStyle/>
          <a:p>
            <a:r>
              <a:rPr lang="en-US"/>
              <a:t>Intermediate-value theorem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12</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https://en.wikipedia.org/wiki/Intermediate_value_theorem</a:t>
            </a:r>
          </a:p>
        </p:txBody>
      </p:sp>
      <p:sp>
        <p:nvSpPr>
          <p:cNvPr id="4" name="Footer Placeholder 3"/>
          <p:cNvSpPr>
            <a:spLocks noGrp="1"/>
          </p:cNvSpPr>
          <p:nvPr>
            <p:ph type="ftr" sz="quarter" idx="11"/>
          </p:nvPr>
        </p:nvSpPr>
        <p:spPr/>
        <p:txBody>
          <a:bodyPr/>
          <a:lstStyle/>
          <a:p>
            <a:r>
              <a:rPr lang="en-US"/>
              <a:t>Intermediate-value theorem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13</a:t>
            </a:fld>
            <a:endParaRPr lang="en-CA"/>
          </a:p>
        </p:txBody>
      </p:sp>
    </p:spTree>
    <p:extLst>
      <p:ext uri="{BB962C8B-B14F-4D97-AF65-F5344CB8AC3E}">
        <p14:creationId xmlns:p14="http://schemas.microsoft.com/office/powerpoint/2010/main" val="1740462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2000" dirty="0" err="1"/>
              <a:t>Mayuresh</a:t>
            </a:r>
            <a:r>
              <a:rPr lang="en-US" sz="2000" dirty="0"/>
              <a:t> Gaikwad for noting an error on p.9, which propagated to p.10.</a:t>
            </a:r>
          </a:p>
          <a:p>
            <a:pPr marL="0" indent="0">
              <a:buNone/>
            </a:pPr>
            <a:r>
              <a:rPr lang="en-US" sz="2000" dirty="0" err="1"/>
              <a:t>Tazik</a:t>
            </a:r>
            <a:r>
              <a:rPr lang="en-US" sz="2000" dirty="0"/>
              <a:t> Shahjahan for pointing out typos.</a:t>
            </a:r>
            <a:endParaRPr lang="en-CA" sz="2000"/>
          </a:p>
          <a:p>
            <a:pPr marL="0" indent="0">
              <a:buNone/>
            </a:pPr>
            <a:endParaRPr lang="en-CA" sz="2000" dirty="0"/>
          </a:p>
        </p:txBody>
      </p:sp>
      <p:sp>
        <p:nvSpPr>
          <p:cNvPr id="4" name="Footer Placeholder 3"/>
          <p:cNvSpPr>
            <a:spLocks noGrp="1"/>
          </p:cNvSpPr>
          <p:nvPr>
            <p:ph type="ftr" sz="quarter" idx="11"/>
          </p:nvPr>
        </p:nvSpPr>
        <p:spPr/>
        <p:txBody>
          <a:bodyPr/>
          <a:lstStyle/>
          <a:p>
            <a:r>
              <a:rPr lang="en-US"/>
              <a:t>Intermediate-value theorem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14</a:t>
            </a:fld>
            <a:endParaRPr lang="en-CA"/>
          </a:p>
        </p:txBody>
      </p:sp>
    </p:spTree>
    <p:extLst>
      <p:ext uri="{BB962C8B-B14F-4D97-AF65-F5344CB8AC3E}">
        <p14:creationId xmlns:p14="http://schemas.microsoft.com/office/powerpoint/2010/main" val="886795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Intermediate-value theorem</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15</a:t>
            </a:fld>
            <a:endParaRPr lang="en-CA"/>
          </a:p>
        </p:txBody>
      </p:sp>
    </p:spTree>
    <p:extLst>
      <p:ext uri="{BB962C8B-B14F-4D97-AF65-F5344CB8AC3E}">
        <p14:creationId xmlns:p14="http://schemas.microsoft.com/office/powerpoint/2010/main" val="1131585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Intermediate-value theorem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16</a:t>
            </a:fld>
            <a:endParaRPr lang="en-CA"/>
          </a:p>
        </p:txBody>
      </p:sp>
    </p:spTree>
    <p:extLst>
      <p:ext uri="{BB962C8B-B14F-4D97-AF65-F5344CB8AC3E}">
        <p14:creationId xmlns:p14="http://schemas.microsoft.com/office/powerpoint/2010/main" val="427249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In this topic, we will</a:t>
            </a:r>
          </a:p>
          <a:p>
            <a:pPr lvl="1"/>
            <a:r>
              <a:rPr lang="en-US" dirty="0"/>
              <a:t>Review the intermediate-value theorem</a:t>
            </a:r>
          </a:p>
          <a:p>
            <a:pPr lvl="1"/>
            <a:r>
              <a:rPr lang="en-US" dirty="0"/>
              <a:t>Look at some theorems that result from this theorem</a:t>
            </a:r>
          </a:p>
          <a:p>
            <a:pPr lvl="1"/>
            <a:r>
              <a:rPr lang="en-US" dirty="0"/>
              <a:t>Look at applications of these new theorems</a:t>
            </a:r>
          </a:p>
          <a:p>
            <a:pPr lvl="1"/>
            <a:r>
              <a:rPr lang="en-US" dirty="0"/>
              <a:t>Discuss how we will apply these theorems in this course</a:t>
            </a:r>
          </a:p>
        </p:txBody>
      </p:sp>
      <p:sp>
        <p:nvSpPr>
          <p:cNvPr id="4" name="Footer Placeholder 3"/>
          <p:cNvSpPr>
            <a:spLocks noGrp="1"/>
          </p:cNvSpPr>
          <p:nvPr>
            <p:ph type="ftr" sz="quarter" idx="11"/>
          </p:nvPr>
        </p:nvSpPr>
        <p:spPr/>
        <p:txBody>
          <a:bodyPr/>
          <a:lstStyle/>
          <a:p>
            <a:r>
              <a:rPr lang="en-US"/>
              <a:t>Intermediate-value theorem</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The intermediate-value theorem</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You may recall the intermediate-value theorem from calculus</a:t>
            </a:r>
          </a:p>
          <a:p>
            <a:endParaRPr lang="en-US" dirty="0"/>
          </a:p>
          <a:p>
            <a:pPr marL="0" indent="0">
              <a:buNone/>
            </a:pPr>
            <a:r>
              <a:rPr lang="en-US" dirty="0"/>
              <a:t>Theorem</a:t>
            </a:r>
          </a:p>
          <a:p>
            <a:pPr marL="0" indent="0">
              <a:buNone/>
            </a:pPr>
            <a:r>
              <a:rPr lang="en-US" dirty="0"/>
              <a:t>	Given a continuous function</a:t>
            </a:r>
            <a:r>
              <a:rPr lang="en-US" dirty="0">
                <a:latin typeface="Times New Roman" panose="02020603050405020304" pitchFamily="18" charset="0"/>
              </a:rPr>
              <a:t> </a:t>
            </a:r>
            <a:r>
              <a:rPr lang="en-US" i="1" dirty="0">
                <a:latin typeface="Times New Roman" panose="02020603050405020304" pitchFamily="18" charset="0"/>
              </a:rPr>
              <a:t>f</a:t>
            </a:r>
            <a:r>
              <a:rPr lang="en-US" dirty="0"/>
              <a:t> defined on an interval </a:t>
            </a: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 </a:t>
            </a:r>
            <a:r>
              <a:rPr lang="en-US" i="1" dirty="0">
                <a:latin typeface="Times New Roman" panose="02020603050405020304" pitchFamily="18" charset="0"/>
              </a:rPr>
              <a:t>b</a:t>
            </a:r>
            <a:r>
              <a:rPr lang="en-US" dirty="0">
                <a:latin typeface="Times New Roman" panose="02020603050405020304" pitchFamily="18" charset="0"/>
              </a:rPr>
              <a:t>]</a:t>
            </a:r>
            <a:r>
              <a:rPr lang="en-US" dirty="0"/>
              <a:t>,</a:t>
            </a:r>
          </a:p>
          <a:p>
            <a:pPr marL="0" indent="0">
              <a:buNone/>
            </a:pPr>
            <a:r>
              <a:rPr lang="en-US" dirty="0"/>
              <a:t>	if </a:t>
            </a:r>
            <a:r>
              <a:rPr lang="en-US" i="1" dirty="0">
                <a:latin typeface="Times New Roman" panose="02020603050405020304" pitchFamily="18" charset="0"/>
              </a:rPr>
              <a:t>y</a:t>
            </a:r>
            <a:r>
              <a:rPr lang="en-US" dirty="0"/>
              <a:t> is any value between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a:t>
            </a:r>
            <a:r>
              <a:rPr lang="en-US" dirty="0"/>
              <a:t> and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b</a:t>
            </a:r>
            <a:r>
              <a:rPr lang="en-US" dirty="0">
                <a:latin typeface="Times New Roman" panose="02020603050405020304" pitchFamily="18" charset="0"/>
              </a:rPr>
              <a:t>)</a:t>
            </a:r>
            <a:r>
              <a:rPr lang="en-US" dirty="0"/>
              <a:t>,</a:t>
            </a:r>
          </a:p>
          <a:p>
            <a:pPr marL="0" indent="0">
              <a:buNone/>
            </a:pPr>
            <a:r>
              <a:rPr lang="en-US" dirty="0"/>
              <a:t>		then there exists an </a:t>
            </a:r>
            <a:r>
              <a:rPr lang="en-US" i="1" dirty="0">
                <a:latin typeface="Times New Roman" panose="02020603050405020304" pitchFamily="18" charset="0"/>
              </a:rPr>
              <a:t>x</a:t>
            </a:r>
            <a:r>
              <a:rPr lang="en-US" dirty="0"/>
              <a:t> such that </a:t>
            </a:r>
            <a:r>
              <a:rPr lang="en-US" i="1" dirty="0">
                <a:latin typeface="Times New Roman" panose="02020603050405020304" pitchFamily="18" charset="0"/>
              </a:rPr>
              <a:t>a</a:t>
            </a:r>
            <a:r>
              <a:rPr lang="en-US" dirty="0">
                <a:latin typeface="Times New Roman" panose="02020603050405020304" pitchFamily="18" charset="0"/>
              </a:rPr>
              <a:t> &lt; </a:t>
            </a:r>
            <a:r>
              <a:rPr lang="en-US" i="1" dirty="0">
                <a:latin typeface="Times New Roman" panose="02020603050405020304" pitchFamily="18" charset="0"/>
              </a:rPr>
              <a:t>x</a:t>
            </a:r>
            <a:r>
              <a:rPr lang="en-US" dirty="0">
                <a:latin typeface="Times New Roman" panose="02020603050405020304" pitchFamily="18" charset="0"/>
              </a:rPr>
              <a:t> &lt; </a:t>
            </a:r>
            <a:r>
              <a:rPr lang="en-US" i="1" dirty="0">
                <a:latin typeface="Times New Roman" panose="02020603050405020304" pitchFamily="18" charset="0"/>
              </a:rPr>
              <a:t>b</a:t>
            </a:r>
            <a:r>
              <a:rPr lang="en-US" dirty="0"/>
              <a:t> and </a:t>
            </a:r>
            <a:r>
              <a:rPr lang="en-US" i="1" dirty="0">
                <a:latin typeface="Times New Roman" panose="02020603050405020304" pitchFamily="18" charset="0"/>
              </a:rPr>
              <a:t>y</a:t>
            </a:r>
            <a:r>
              <a:rPr lang="en-US" dirty="0">
                <a:latin typeface="Times New Roman" panose="02020603050405020304" pitchFamily="18" charset="0"/>
              </a:rPr>
              <a:t> =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x</a:t>
            </a:r>
            <a:r>
              <a:rPr lang="en-US" dirty="0">
                <a:latin typeface="Times New Roman" panose="02020603050405020304" pitchFamily="18" charset="0"/>
              </a:rPr>
              <a:t>)</a:t>
            </a:r>
          </a:p>
          <a:p>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Intermediate-value theorem</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a:t>
            </a:fld>
            <a:endParaRPr lang="en-CA"/>
          </a:p>
        </p:txBody>
      </p:sp>
      <p:sp>
        <p:nvSpPr>
          <p:cNvPr id="7" name="Freeform: Shape 6">
            <a:extLst>
              <a:ext uri="{FF2B5EF4-FFF2-40B4-BE49-F238E27FC236}">
                <a16:creationId xmlns:a16="http://schemas.microsoft.com/office/drawing/2014/main" id="{67A79D92-AFAD-4E9F-AE61-CBA70A1CA8DE}"/>
              </a:ext>
            </a:extLst>
          </p:cNvPr>
          <p:cNvSpPr/>
          <p:nvPr/>
        </p:nvSpPr>
        <p:spPr>
          <a:xfrm>
            <a:off x="2131512" y="402581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37696A0-2B24-4DA9-AF2C-59F165608EBC}"/>
              </a:ext>
            </a:extLst>
          </p:cNvPr>
          <p:cNvSpPr/>
          <p:nvPr/>
        </p:nvSpPr>
        <p:spPr>
          <a:xfrm>
            <a:off x="2458150" y="5757213"/>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700FC43-7B45-456A-813E-1F522203DD5B}"/>
              </a:ext>
            </a:extLst>
          </p:cNvPr>
          <p:cNvCxnSpPr>
            <a:cxnSpLocks/>
          </p:cNvCxnSpPr>
          <p:nvPr/>
        </p:nvCxnSpPr>
        <p:spPr>
          <a:xfrm>
            <a:off x="2506088" y="6198736"/>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38F4699-38FC-4F00-8C6A-A2721D8D3F82}"/>
              </a:ext>
            </a:extLst>
          </p:cNvPr>
          <p:cNvSpPr txBox="1"/>
          <p:nvPr/>
        </p:nvSpPr>
        <p:spPr>
          <a:xfrm>
            <a:off x="2356848" y="6387982"/>
            <a:ext cx="312906"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0DD4F2A9-C32E-4A45-8E2E-3BF545537905}"/>
              </a:ext>
            </a:extLst>
          </p:cNvPr>
          <p:cNvCxnSpPr>
            <a:cxnSpLocks/>
          </p:cNvCxnSpPr>
          <p:nvPr/>
        </p:nvCxnSpPr>
        <p:spPr>
          <a:xfrm>
            <a:off x="6207035" y="6191745"/>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3FEB00B-7CEF-44D6-AD93-1055D25EF9E1}"/>
              </a:ext>
            </a:extLst>
          </p:cNvPr>
          <p:cNvSpPr txBox="1"/>
          <p:nvPr/>
        </p:nvSpPr>
        <p:spPr>
          <a:xfrm>
            <a:off x="6050582" y="6380991"/>
            <a:ext cx="312906" cy="400110"/>
          </a:xfrm>
          <a:prstGeom prst="rect">
            <a:avLst/>
          </a:prstGeom>
          <a:noFill/>
        </p:spPr>
        <p:txBody>
          <a:bodyPr wrap="none" rtlCol="0">
            <a:spAutoFit/>
          </a:bodyPr>
          <a:lstStyle/>
          <a:p>
            <a:pPr algn="ctr"/>
            <a:r>
              <a:rPr lang="en-US" sz="2000" i="1" dirty="0">
                <a:solidFill>
                  <a:schemeClr val="bg1"/>
                </a:solidFill>
                <a:latin typeface="Times New Roman" panose="02020603050405020304" pitchFamily="18" charset="0"/>
                <a:cs typeface="Times New Roman" panose="02020603050405020304" pitchFamily="18" charset="0"/>
              </a:rPr>
              <a:t>b</a:t>
            </a:r>
          </a:p>
        </p:txBody>
      </p:sp>
      <p:sp>
        <p:nvSpPr>
          <p:cNvPr id="14" name="Oval 13">
            <a:extLst>
              <a:ext uri="{FF2B5EF4-FFF2-40B4-BE49-F238E27FC236}">
                <a16:creationId xmlns:a16="http://schemas.microsoft.com/office/drawing/2014/main" id="{E97D87F9-0392-4336-AD49-A27C8FAA5720}"/>
              </a:ext>
            </a:extLst>
          </p:cNvPr>
          <p:cNvSpPr/>
          <p:nvPr/>
        </p:nvSpPr>
        <p:spPr>
          <a:xfrm>
            <a:off x="6161315" y="430336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B9D21E91-CF82-40CD-94F5-0B842D7B435B}"/>
              </a:ext>
            </a:extLst>
          </p:cNvPr>
          <p:cNvCxnSpPr>
            <a:cxnSpLocks/>
          </p:cNvCxnSpPr>
          <p:nvPr/>
        </p:nvCxnSpPr>
        <p:spPr>
          <a:xfrm flipH="1">
            <a:off x="2131512" y="6286214"/>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7" name="Object 16">
            <a:extLst>
              <a:ext uri="{FF2B5EF4-FFF2-40B4-BE49-F238E27FC236}">
                <a16:creationId xmlns:a16="http://schemas.microsoft.com/office/drawing/2014/main" id="{FB1A1005-D288-418D-B9FE-3C8A5683F01F}"/>
              </a:ext>
            </a:extLst>
          </p:cNvPr>
          <p:cNvGraphicFramePr>
            <a:graphicFrameLocks noChangeAspect="1"/>
          </p:cNvGraphicFramePr>
          <p:nvPr>
            <p:extLst>
              <p:ext uri="{D42A27DB-BD31-4B8C-83A1-F6EECF244321}">
                <p14:modId xmlns:p14="http://schemas.microsoft.com/office/powerpoint/2010/main" val="653657764"/>
              </p:ext>
            </p:extLst>
          </p:nvPr>
        </p:nvGraphicFramePr>
        <p:xfrm>
          <a:off x="1694952" y="4128187"/>
          <a:ext cx="708025" cy="482600"/>
        </p:xfrm>
        <a:graphic>
          <a:graphicData uri="http://schemas.openxmlformats.org/presentationml/2006/ole">
            <mc:AlternateContent xmlns:mc="http://schemas.openxmlformats.org/markup-compatibility/2006">
              <mc:Choice xmlns:v="urn:schemas-microsoft-com:vml" Requires="v">
                <p:oleObj name="Equation" r:id="rId3" imgW="317160" imgH="215640" progId="Equation.DSMT4">
                  <p:embed/>
                </p:oleObj>
              </mc:Choice>
              <mc:Fallback>
                <p:oleObj name="Equation" r:id="rId3" imgW="317160" imgH="215640" progId="Equation.DSMT4">
                  <p:embed/>
                  <p:pic>
                    <p:nvPicPr>
                      <p:cNvPr id="17" name="Object 16">
                        <a:extLst>
                          <a:ext uri="{FF2B5EF4-FFF2-40B4-BE49-F238E27FC236}">
                            <a16:creationId xmlns:a16="http://schemas.microsoft.com/office/drawing/2014/main" id="{FB1A1005-D288-418D-B9FE-3C8A5683F01F}"/>
                          </a:ext>
                        </a:extLst>
                      </p:cNvPr>
                      <p:cNvPicPr/>
                      <p:nvPr/>
                    </p:nvPicPr>
                    <p:blipFill>
                      <a:blip r:embed="rId4"/>
                      <a:stretch>
                        <a:fillRect/>
                      </a:stretch>
                    </p:blipFill>
                    <p:spPr>
                      <a:xfrm>
                        <a:off x="1694952" y="4128187"/>
                        <a:ext cx="708025" cy="4826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AC1456A1-AB36-44AE-9691-E8C5005E5A19}"/>
              </a:ext>
            </a:extLst>
          </p:cNvPr>
          <p:cNvGraphicFramePr>
            <a:graphicFrameLocks noChangeAspect="1"/>
          </p:cNvGraphicFramePr>
          <p:nvPr>
            <p:extLst>
              <p:ext uri="{D42A27DB-BD31-4B8C-83A1-F6EECF244321}">
                <p14:modId xmlns:p14="http://schemas.microsoft.com/office/powerpoint/2010/main" val="2692430672"/>
              </p:ext>
            </p:extLst>
          </p:nvPr>
        </p:nvGraphicFramePr>
        <p:xfrm>
          <a:off x="1708851" y="5558933"/>
          <a:ext cx="708025" cy="482600"/>
        </p:xfrm>
        <a:graphic>
          <a:graphicData uri="http://schemas.openxmlformats.org/presentationml/2006/ole">
            <mc:AlternateContent xmlns:mc="http://schemas.openxmlformats.org/markup-compatibility/2006">
              <mc:Choice xmlns:v="urn:schemas-microsoft-com:vml" Requires="v">
                <p:oleObj name="Equation" r:id="rId5" imgW="317160" imgH="215640" progId="Equation.DSMT4">
                  <p:embed/>
                </p:oleObj>
              </mc:Choice>
              <mc:Fallback>
                <p:oleObj name="Equation" r:id="rId5" imgW="317160" imgH="215640" progId="Equation.DSMT4">
                  <p:embed/>
                  <p:pic>
                    <p:nvPicPr>
                      <p:cNvPr id="19" name="Object 18">
                        <a:extLst>
                          <a:ext uri="{FF2B5EF4-FFF2-40B4-BE49-F238E27FC236}">
                            <a16:creationId xmlns:a16="http://schemas.microsoft.com/office/drawing/2014/main" id="{AC1456A1-AB36-44AE-9691-E8C5005E5A19}"/>
                          </a:ext>
                        </a:extLst>
                      </p:cNvPr>
                      <p:cNvPicPr/>
                      <p:nvPr/>
                    </p:nvPicPr>
                    <p:blipFill>
                      <a:blip r:embed="rId6"/>
                      <a:stretch>
                        <a:fillRect/>
                      </a:stretch>
                    </p:blipFill>
                    <p:spPr>
                      <a:xfrm>
                        <a:off x="1708851" y="5558933"/>
                        <a:ext cx="708025" cy="482600"/>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7A6072FC-E3CA-46DC-B3B0-AA1BA1B11164}"/>
              </a:ext>
            </a:extLst>
          </p:cNvPr>
          <p:cNvCxnSpPr>
            <a:cxnSpLocks/>
          </p:cNvCxnSpPr>
          <p:nvPr/>
        </p:nvCxnSpPr>
        <p:spPr>
          <a:xfrm flipV="1">
            <a:off x="2393645" y="4976869"/>
            <a:ext cx="3767670" cy="1"/>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CDB2A8E-CA5B-4F56-B336-3EEA04732BBA}"/>
              </a:ext>
            </a:extLst>
          </p:cNvPr>
          <p:cNvCxnSpPr>
            <a:cxnSpLocks/>
          </p:cNvCxnSpPr>
          <p:nvPr/>
        </p:nvCxnSpPr>
        <p:spPr>
          <a:xfrm>
            <a:off x="5271731" y="4976869"/>
            <a:ext cx="0" cy="1309345"/>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D901BAD-59C5-4A0B-B067-DABD0AEE512A}"/>
              </a:ext>
            </a:extLst>
          </p:cNvPr>
          <p:cNvCxnSpPr>
            <a:cxnSpLocks/>
          </p:cNvCxnSpPr>
          <p:nvPr/>
        </p:nvCxnSpPr>
        <p:spPr>
          <a:xfrm flipV="1">
            <a:off x="2393645" y="4337157"/>
            <a:ext cx="3813390" cy="3233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7F51436-7DAC-4251-9B39-40EFCCC99314}"/>
              </a:ext>
            </a:extLst>
          </p:cNvPr>
          <p:cNvCxnSpPr>
            <a:cxnSpLocks/>
          </p:cNvCxnSpPr>
          <p:nvPr/>
        </p:nvCxnSpPr>
        <p:spPr>
          <a:xfrm>
            <a:off x="5264518" y="621712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FDF1387-9DF4-4B1E-A8DB-6ACB536E0A56}"/>
              </a:ext>
            </a:extLst>
          </p:cNvPr>
          <p:cNvSpPr txBox="1"/>
          <p:nvPr/>
        </p:nvSpPr>
        <p:spPr>
          <a:xfrm>
            <a:off x="5115278" y="6406375"/>
            <a:ext cx="29848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F436B9D4-DC0B-4494-B53E-016E3088BDE7}"/>
              </a:ext>
            </a:extLst>
          </p:cNvPr>
          <p:cNvSpPr txBox="1"/>
          <p:nvPr/>
        </p:nvSpPr>
        <p:spPr>
          <a:xfrm>
            <a:off x="2048964" y="4718272"/>
            <a:ext cx="29848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id="{3A10B36D-45C0-48E7-B79C-2B4FE5680709}"/>
              </a:ext>
            </a:extLst>
          </p:cNvPr>
          <p:cNvSpPr/>
          <p:nvPr/>
        </p:nvSpPr>
        <p:spPr>
          <a:xfrm>
            <a:off x="5223145" y="493393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5068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3" grpId="0"/>
      <p:bldP spid="14" grpId="0" animBg="1"/>
      <p:bldP spid="27" grpId="0"/>
      <p:bldP spid="28" grpId="0"/>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4838307"/>
          </a:xfrm>
        </p:spPr>
        <p:txBody>
          <a:bodyPr/>
          <a:lstStyle/>
          <a:p>
            <a:pPr marL="0" indent="0">
              <a:buNone/>
            </a:pPr>
            <a:r>
              <a:rPr lang="en-US" dirty="0"/>
              <a:t>Theorem</a:t>
            </a:r>
          </a:p>
          <a:p>
            <a:pPr marL="0" indent="0">
              <a:buNone/>
            </a:pPr>
            <a:r>
              <a:rPr lang="en-US" dirty="0"/>
              <a:t>	Given a continuous function</a:t>
            </a:r>
            <a:r>
              <a:rPr lang="en-US" dirty="0">
                <a:latin typeface="Times New Roman" panose="02020603050405020304" pitchFamily="18" charset="0"/>
              </a:rPr>
              <a:t> </a:t>
            </a:r>
            <a:r>
              <a:rPr lang="en-US" i="1" dirty="0">
                <a:latin typeface="Times New Roman" panose="02020603050405020304" pitchFamily="18" charset="0"/>
              </a:rPr>
              <a:t>f</a:t>
            </a:r>
            <a:r>
              <a:rPr lang="en-US" dirty="0"/>
              <a:t> defined on an interval </a:t>
            </a: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 </a:t>
            </a:r>
            <a:r>
              <a:rPr lang="en-US" i="1" dirty="0">
                <a:latin typeface="Times New Roman" panose="02020603050405020304" pitchFamily="18" charset="0"/>
              </a:rPr>
              <a:t>b</a:t>
            </a:r>
            <a:r>
              <a:rPr lang="en-US" dirty="0">
                <a:latin typeface="Times New Roman" panose="02020603050405020304" pitchFamily="18" charset="0"/>
              </a:rPr>
              <a:t>]</a:t>
            </a:r>
            <a:endParaRPr lang="en-US" dirty="0"/>
          </a:p>
          <a:p>
            <a:pPr marL="0" indent="0">
              <a:buNone/>
            </a:pPr>
            <a:r>
              <a:rPr lang="en-US" dirty="0"/>
              <a:t>	where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a:t>
            </a:r>
            <a:r>
              <a:rPr lang="en-US" dirty="0"/>
              <a:t> and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b</a:t>
            </a:r>
            <a:r>
              <a:rPr lang="en-US" dirty="0">
                <a:latin typeface="Times New Roman" panose="02020603050405020304" pitchFamily="18" charset="0"/>
              </a:rPr>
              <a:t>)</a:t>
            </a:r>
            <a:r>
              <a:rPr lang="en-US" dirty="0"/>
              <a:t> have opposite signs,</a:t>
            </a:r>
          </a:p>
          <a:p>
            <a:pPr marL="0" indent="0">
              <a:buNone/>
            </a:pPr>
            <a:r>
              <a:rPr lang="en-US" dirty="0"/>
              <a:t>		then there exists a root </a:t>
            </a:r>
            <a:r>
              <a:rPr lang="en-US" i="1" dirty="0">
                <a:latin typeface="Times New Roman" panose="02020603050405020304" pitchFamily="18" charset="0"/>
              </a:rPr>
              <a:t>x</a:t>
            </a:r>
            <a:r>
              <a:rPr lang="en-US" dirty="0"/>
              <a:t> such that </a:t>
            </a:r>
            <a:r>
              <a:rPr lang="en-US" i="1" dirty="0">
                <a:latin typeface="Times New Roman" panose="02020603050405020304" pitchFamily="18" charset="0"/>
              </a:rPr>
              <a:t>a</a:t>
            </a:r>
            <a:r>
              <a:rPr lang="en-US" dirty="0">
                <a:latin typeface="Times New Roman" panose="02020603050405020304" pitchFamily="18" charset="0"/>
              </a:rPr>
              <a:t> &lt; </a:t>
            </a:r>
            <a:r>
              <a:rPr lang="en-US" i="1" dirty="0">
                <a:latin typeface="Times New Roman" panose="02020603050405020304" pitchFamily="18" charset="0"/>
              </a:rPr>
              <a:t>x</a:t>
            </a:r>
            <a:r>
              <a:rPr lang="en-US" dirty="0">
                <a:latin typeface="Times New Roman" panose="02020603050405020304" pitchFamily="18" charset="0"/>
              </a:rPr>
              <a:t> &lt; </a:t>
            </a:r>
            <a:r>
              <a:rPr lang="en-US" i="1" dirty="0">
                <a:latin typeface="Times New Roman" panose="02020603050405020304" pitchFamily="18" charset="0"/>
              </a:rPr>
              <a:t>b</a:t>
            </a:r>
            <a:endParaRPr lang="en-US" dirty="0">
              <a:latin typeface="Times New Roman" panose="02020603050405020304" pitchFamily="18" charset="0"/>
            </a:endParaRPr>
          </a:p>
          <a:p>
            <a:pPr marL="0" indent="0">
              <a:buNone/>
            </a:pPr>
            <a:r>
              <a:rPr lang="en-US" dirty="0"/>
              <a:t>Proof:</a:t>
            </a:r>
          </a:p>
          <a:p>
            <a:pPr marL="0" indent="0">
              <a:buNone/>
            </a:pPr>
            <a:r>
              <a:rPr lang="en-US" dirty="0"/>
              <a:t>	If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a:t>
            </a:r>
            <a:r>
              <a:rPr lang="en-US" dirty="0"/>
              <a:t> and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b</a:t>
            </a:r>
            <a:r>
              <a:rPr lang="en-US" dirty="0">
                <a:latin typeface="Times New Roman" panose="02020603050405020304" pitchFamily="18" charset="0"/>
              </a:rPr>
              <a:t>)</a:t>
            </a:r>
            <a:r>
              <a:rPr lang="en-US" dirty="0"/>
              <a:t> have opposite signs, then 0 is a value</a:t>
            </a:r>
            <a:br>
              <a:rPr lang="en-US" dirty="0"/>
            </a:br>
            <a:r>
              <a:rPr lang="en-US" dirty="0"/>
              <a:t>	between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a:t>
            </a:r>
            <a:r>
              <a:rPr lang="en-US" dirty="0"/>
              <a:t> and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b</a:t>
            </a:r>
            <a:r>
              <a:rPr lang="en-US" dirty="0">
                <a:latin typeface="Times New Roman" panose="02020603050405020304" pitchFamily="18" charset="0"/>
              </a:rPr>
              <a:t>)</a:t>
            </a:r>
            <a:r>
              <a:rPr lang="en-US" dirty="0"/>
              <a:t>.</a:t>
            </a:r>
          </a:p>
          <a:p>
            <a:pPr marL="0" indent="0">
              <a:buNone/>
            </a:pPr>
            <a:r>
              <a:rPr lang="en-US" dirty="0"/>
              <a:t>	Therefore, by the intermediate-value theorem, there</a:t>
            </a:r>
            <a:br>
              <a:rPr lang="en-US" dirty="0"/>
            </a:br>
            <a:r>
              <a:rPr lang="en-US" dirty="0"/>
              <a:t>	exists a point </a:t>
            </a:r>
            <a:r>
              <a:rPr lang="en-US" i="1" dirty="0">
                <a:latin typeface="Times New Roman" panose="02020603050405020304" pitchFamily="18" charset="0"/>
              </a:rPr>
              <a:t>x</a:t>
            </a:r>
            <a:r>
              <a:rPr lang="en-US" dirty="0"/>
              <a:t> such that </a:t>
            </a:r>
            <a:r>
              <a:rPr lang="en-US" i="1" dirty="0">
                <a:latin typeface="Times New Roman" panose="02020603050405020304" pitchFamily="18" charset="0"/>
              </a:rPr>
              <a:t>a</a:t>
            </a:r>
            <a:r>
              <a:rPr lang="en-US" dirty="0">
                <a:latin typeface="Times New Roman" panose="02020603050405020304" pitchFamily="18" charset="0"/>
              </a:rPr>
              <a:t> &lt; </a:t>
            </a:r>
            <a:r>
              <a:rPr lang="en-US" i="1" dirty="0">
                <a:latin typeface="Times New Roman" panose="02020603050405020304" pitchFamily="18" charset="0"/>
              </a:rPr>
              <a:t>x</a:t>
            </a:r>
            <a:r>
              <a:rPr lang="en-US" dirty="0">
                <a:latin typeface="Times New Roman" panose="02020603050405020304" pitchFamily="18" charset="0"/>
              </a:rPr>
              <a:t> &lt; </a:t>
            </a:r>
            <a:r>
              <a:rPr lang="en-US" i="1" dirty="0">
                <a:latin typeface="Times New Roman" panose="02020603050405020304" pitchFamily="18" charset="0"/>
              </a:rPr>
              <a:t>b</a:t>
            </a:r>
            <a:r>
              <a:rPr lang="en-US" dirty="0"/>
              <a:t> and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x</a:t>
            </a:r>
            <a:r>
              <a:rPr lang="en-US" dirty="0">
                <a:latin typeface="Times New Roman" panose="02020603050405020304" pitchFamily="18" charset="0"/>
              </a:rPr>
              <a:t>) = 0</a:t>
            </a:r>
            <a:r>
              <a:rPr lang="en-US" dirty="0"/>
              <a:t>.</a:t>
            </a:r>
          </a:p>
          <a:p>
            <a:pPr marL="0" indent="0">
              <a:buNone/>
            </a:pPr>
            <a:r>
              <a:rPr lang="en-US" dirty="0">
                <a:latin typeface="Times New Roman" panose="02020603050405020304" pitchFamily="18" charset="0"/>
              </a:rPr>
              <a:t>	</a:t>
            </a:r>
            <a:r>
              <a:rPr lang="en-US" dirty="0"/>
              <a:t>Therefore,</a:t>
            </a:r>
            <a:r>
              <a:rPr lang="en-US" dirty="0">
                <a:latin typeface="Times New Roman" panose="02020603050405020304" pitchFamily="18" charset="0"/>
              </a:rPr>
              <a:t> </a:t>
            </a:r>
            <a:r>
              <a:rPr lang="en-US" i="1" dirty="0">
                <a:latin typeface="Times New Roman" panose="02020603050405020304" pitchFamily="18" charset="0"/>
              </a:rPr>
              <a:t>f </a:t>
            </a:r>
            <a:r>
              <a:rPr lang="en-US" dirty="0"/>
              <a:t>has a root on the interval </a:t>
            </a: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 </a:t>
            </a:r>
            <a:r>
              <a:rPr lang="en-US" i="1" dirty="0">
                <a:latin typeface="Times New Roman" panose="02020603050405020304" pitchFamily="18" charset="0"/>
              </a:rPr>
              <a:t>b</a:t>
            </a:r>
            <a:r>
              <a:rPr lang="en-US" dirty="0">
                <a:latin typeface="Times New Roman" panose="02020603050405020304" pitchFamily="18" charset="0"/>
              </a:rPr>
              <a:t>)</a:t>
            </a:r>
            <a:r>
              <a:rPr lang="en-US" dirty="0"/>
              <a:t>. ▮</a:t>
            </a:r>
            <a:endParaRPr lang="en-US" dirty="0">
              <a:latin typeface="Times New Roman" panose="02020603050405020304" pitchFamily="18" charset="0"/>
            </a:endParaRPr>
          </a:p>
          <a:p>
            <a:pPr marL="0" indent="0">
              <a:buNone/>
            </a:pPr>
            <a:r>
              <a:rPr lang="en-US" dirty="0"/>
              <a:t> </a:t>
            </a:r>
          </a:p>
          <a:p>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Intermediate-value theorem</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4</a:t>
            </a:fld>
            <a:endParaRPr lang="en-CA"/>
          </a:p>
        </p:txBody>
      </p:sp>
    </p:spTree>
    <p:custDataLst>
      <p:tags r:id="rId1"/>
    </p:custDataLst>
    <p:extLst>
      <p:ext uri="{BB962C8B-B14F-4D97-AF65-F5344CB8AC3E}">
        <p14:creationId xmlns:p14="http://schemas.microsoft.com/office/powerpoint/2010/main" val="401636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1D901BAD-59C5-4A0B-B067-DABD0AEE512A}"/>
              </a:ext>
            </a:extLst>
          </p:cNvPr>
          <p:cNvCxnSpPr>
            <a:cxnSpLocks/>
          </p:cNvCxnSpPr>
          <p:nvPr/>
        </p:nvCxnSpPr>
        <p:spPr>
          <a:xfrm flipV="1">
            <a:off x="326548" y="5769718"/>
            <a:ext cx="3813390" cy="3233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D901BAD-59C5-4A0B-B067-DABD0AEE512A}"/>
              </a:ext>
            </a:extLst>
          </p:cNvPr>
          <p:cNvCxnSpPr>
            <a:cxnSpLocks/>
            <a:stCxn id="42" idx="6"/>
          </p:cNvCxnSpPr>
          <p:nvPr/>
        </p:nvCxnSpPr>
        <p:spPr>
          <a:xfrm flipV="1">
            <a:off x="6251164" y="4732722"/>
            <a:ext cx="2539967" cy="22422"/>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D901BAD-59C5-4A0B-B067-DABD0AEE512A}"/>
              </a:ext>
            </a:extLst>
          </p:cNvPr>
          <p:cNvCxnSpPr>
            <a:cxnSpLocks/>
          </p:cNvCxnSpPr>
          <p:nvPr/>
        </p:nvCxnSpPr>
        <p:spPr>
          <a:xfrm flipV="1">
            <a:off x="5028681" y="5240992"/>
            <a:ext cx="3813390" cy="3233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901BAD-59C5-4A0B-B067-DABD0AEE512A}"/>
              </a:ext>
            </a:extLst>
          </p:cNvPr>
          <p:cNvCxnSpPr>
            <a:cxnSpLocks/>
          </p:cNvCxnSpPr>
          <p:nvPr/>
        </p:nvCxnSpPr>
        <p:spPr>
          <a:xfrm flipV="1">
            <a:off x="323777" y="4220781"/>
            <a:ext cx="3813390" cy="3233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4983162"/>
          </a:xfrm>
        </p:spPr>
        <p:txBody>
          <a:bodyPr>
            <a:noAutofit/>
          </a:bodyPr>
          <a:lstStyle/>
          <a:p>
            <a:pPr lvl="0"/>
            <a:r>
              <a:rPr lang="en-US" dirty="0">
                <a:solidFill>
                  <a:prstClr val="white"/>
                </a:solidFill>
              </a:rPr>
              <a:t>Definition</a:t>
            </a:r>
          </a:p>
          <a:p>
            <a:pPr marL="0" indent="0">
              <a:buNone/>
            </a:pPr>
            <a:r>
              <a:rPr lang="en-US" sz="1900" dirty="0"/>
              <a:t>	Given a function</a:t>
            </a:r>
            <a:r>
              <a:rPr lang="en-US" sz="1900" dirty="0">
                <a:latin typeface="Times New Roman" panose="02020603050405020304" pitchFamily="18" charset="0"/>
              </a:rPr>
              <a:t> </a:t>
            </a:r>
            <a:r>
              <a:rPr lang="en-US" sz="1900" i="1" dirty="0">
                <a:latin typeface="Times New Roman" panose="02020603050405020304" pitchFamily="18" charset="0"/>
              </a:rPr>
              <a:t>f</a:t>
            </a:r>
            <a:r>
              <a:rPr lang="en-US" sz="1900" dirty="0"/>
              <a:t> defined on an interval </a:t>
            </a:r>
            <a:r>
              <a:rPr lang="en-US" sz="1900" dirty="0">
                <a:latin typeface="Times New Roman" panose="02020603050405020304" pitchFamily="18" charset="0"/>
              </a:rPr>
              <a:t>[</a:t>
            </a:r>
            <a:r>
              <a:rPr lang="en-US" sz="1900" i="1" dirty="0">
                <a:latin typeface="Times New Roman" panose="02020603050405020304" pitchFamily="18" charset="0"/>
              </a:rPr>
              <a:t>a</a:t>
            </a:r>
            <a:r>
              <a:rPr lang="en-US" sz="1900" dirty="0">
                <a:latin typeface="Times New Roman" panose="02020603050405020304" pitchFamily="18" charset="0"/>
              </a:rPr>
              <a:t>, </a:t>
            </a:r>
            <a:r>
              <a:rPr lang="en-US" sz="1900" i="1" dirty="0">
                <a:latin typeface="Times New Roman" panose="02020603050405020304" pitchFamily="18" charset="0"/>
              </a:rPr>
              <a:t>b</a:t>
            </a:r>
            <a:r>
              <a:rPr lang="en-US" sz="1900" dirty="0">
                <a:latin typeface="Times New Roman" panose="02020603050405020304" pitchFamily="18" charset="0"/>
              </a:rPr>
              <a:t>],</a:t>
            </a:r>
            <a:endParaRPr lang="en-US" sz="1900" dirty="0"/>
          </a:p>
          <a:p>
            <a:pPr marL="0" indent="0">
              <a:buNone/>
            </a:pPr>
            <a:r>
              <a:rPr lang="en-US" sz="1900" dirty="0"/>
              <a:t>	the image of </a:t>
            </a:r>
            <a:r>
              <a:rPr lang="en-US" sz="1900" dirty="0">
                <a:latin typeface="Times New Roman" panose="02020603050405020304" pitchFamily="18" charset="0"/>
              </a:rPr>
              <a:t>[</a:t>
            </a:r>
            <a:r>
              <a:rPr lang="en-US" sz="1900" i="1" dirty="0">
                <a:latin typeface="Times New Roman" panose="02020603050405020304" pitchFamily="18" charset="0"/>
              </a:rPr>
              <a:t>a</a:t>
            </a:r>
            <a:r>
              <a:rPr lang="en-US" sz="1900" dirty="0">
                <a:latin typeface="Times New Roman" panose="02020603050405020304" pitchFamily="18" charset="0"/>
              </a:rPr>
              <a:t>, </a:t>
            </a:r>
            <a:r>
              <a:rPr lang="en-US" sz="1900" i="1" dirty="0">
                <a:latin typeface="Times New Roman" panose="02020603050405020304" pitchFamily="18" charset="0"/>
              </a:rPr>
              <a:t>b</a:t>
            </a:r>
            <a:r>
              <a:rPr lang="en-US" sz="1900" dirty="0">
                <a:latin typeface="Times New Roman" panose="02020603050405020304" pitchFamily="18" charset="0"/>
              </a:rPr>
              <a:t>] </a:t>
            </a:r>
            <a:r>
              <a:rPr lang="en-US" sz="1900" dirty="0"/>
              <a:t>under</a:t>
            </a:r>
            <a:r>
              <a:rPr lang="en-US" sz="1900" dirty="0">
                <a:latin typeface="Times New Roman" panose="02020603050405020304" pitchFamily="18" charset="0"/>
              </a:rPr>
              <a:t> </a:t>
            </a:r>
            <a:r>
              <a:rPr lang="en-US" sz="1900" i="1" dirty="0">
                <a:latin typeface="Times New Roman" panose="02020603050405020304" pitchFamily="18" charset="0"/>
              </a:rPr>
              <a:t>f</a:t>
            </a:r>
            <a:r>
              <a:rPr lang="en-US" sz="1900" dirty="0"/>
              <a:t> is the collection of all </a:t>
            </a:r>
            <a:r>
              <a:rPr lang="en-US" sz="1900" i="1" dirty="0">
                <a:latin typeface="Times New Roman" panose="02020603050405020304" pitchFamily="18" charset="0"/>
              </a:rPr>
              <a:t>y</a:t>
            </a:r>
            <a:r>
              <a:rPr lang="en-US" sz="1900" dirty="0"/>
              <a:t>-values such that</a:t>
            </a:r>
            <a:br>
              <a:rPr lang="en-US" sz="1900" dirty="0"/>
            </a:br>
            <a:r>
              <a:rPr lang="en-US" sz="1900" dirty="0"/>
              <a:t>	there exists an </a:t>
            </a:r>
            <a:r>
              <a:rPr lang="en-US" sz="1900" i="1" dirty="0">
                <a:latin typeface="Times New Roman" panose="02020603050405020304" pitchFamily="18" charset="0"/>
              </a:rPr>
              <a:t>a </a:t>
            </a:r>
            <a:r>
              <a:rPr lang="en-US" sz="1900" dirty="0">
                <a:latin typeface="Times New Roman" panose="02020603050405020304" pitchFamily="18" charset="0"/>
              </a:rPr>
              <a:t>≤ </a:t>
            </a:r>
            <a:r>
              <a:rPr lang="en-US" sz="1900" i="1" dirty="0">
                <a:latin typeface="Times New Roman" panose="02020603050405020304" pitchFamily="18" charset="0"/>
              </a:rPr>
              <a:t>x</a:t>
            </a:r>
            <a:r>
              <a:rPr lang="en-US" sz="1900" dirty="0">
                <a:latin typeface="Times New Roman" panose="02020603050405020304" pitchFamily="18" charset="0"/>
              </a:rPr>
              <a:t> ≤ </a:t>
            </a:r>
            <a:r>
              <a:rPr lang="en-US" sz="1900" i="1" dirty="0">
                <a:latin typeface="Times New Roman" panose="02020603050405020304" pitchFamily="18" charset="0"/>
              </a:rPr>
              <a:t>b</a:t>
            </a:r>
            <a:r>
              <a:rPr lang="en-US" sz="1900" dirty="0"/>
              <a:t> where </a:t>
            </a:r>
            <a:r>
              <a:rPr lang="en-US" sz="1900" i="1" dirty="0">
                <a:latin typeface="Times New Roman" panose="02020603050405020304" pitchFamily="18" charset="0"/>
              </a:rPr>
              <a:t>y</a:t>
            </a:r>
            <a:r>
              <a:rPr lang="en-US" sz="1900" dirty="0">
                <a:latin typeface="Times New Roman" panose="02020603050405020304" pitchFamily="18" charset="0"/>
              </a:rPr>
              <a:t> = </a:t>
            </a:r>
            <a:r>
              <a:rPr lang="en-US" sz="1900" i="1" dirty="0">
                <a:latin typeface="Times New Roman" panose="02020603050405020304" pitchFamily="18" charset="0"/>
              </a:rPr>
              <a:t>f </a:t>
            </a:r>
            <a:r>
              <a:rPr lang="en-US" sz="1900" dirty="0">
                <a:latin typeface="Times New Roman" panose="02020603050405020304" pitchFamily="18" charset="0"/>
              </a:rPr>
              <a:t>(</a:t>
            </a:r>
            <a:r>
              <a:rPr lang="en-US" sz="1900" i="1" dirty="0">
                <a:latin typeface="Times New Roman" panose="02020603050405020304" pitchFamily="18" charset="0"/>
              </a:rPr>
              <a:t>x</a:t>
            </a:r>
            <a:r>
              <a:rPr lang="en-US" sz="1900" dirty="0">
                <a:latin typeface="Times New Roman" panose="02020603050405020304" pitchFamily="18" charset="0"/>
              </a:rPr>
              <a:t>)</a:t>
            </a:r>
            <a:r>
              <a:rPr lang="en-US" sz="1900" dirty="0"/>
              <a:t>.</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Intermediate-value theorem</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5</a:t>
            </a:fld>
            <a:endParaRPr lang="en-CA"/>
          </a:p>
        </p:txBody>
      </p:sp>
      <p:sp>
        <p:nvSpPr>
          <p:cNvPr id="7" name="Freeform: Shape 6">
            <a:extLst>
              <a:ext uri="{FF2B5EF4-FFF2-40B4-BE49-F238E27FC236}">
                <a16:creationId xmlns:a16="http://schemas.microsoft.com/office/drawing/2014/main" id="{67A79D92-AFAD-4E9F-AE61-CBA70A1CA8DE}"/>
              </a:ext>
            </a:extLst>
          </p:cNvPr>
          <p:cNvSpPr/>
          <p:nvPr/>
        </p:nvSpPr>
        <p:spPr>
          <a:xfrm>
            <a:off x="61644" y="3566160"/>
            <a:ext cx="4302537" cy="2208581"/>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089796 w 4471791"/>
              <a:gd name="connsiteY1" fmla="*/ 986706 h 1803748"/>
              <a:gd name="connsiteX2" fmla="*/ 4471791 w 4471791"/>
              <a:gd name="connsiteY2" fmla="*/ 0 h 1803748"/>
              <a:gd name="connsiteX0" fmla="*/ 0 w 4471791"/>
              <a:gd name="connsiteY0" fmla="*/ 1803748 h 1803748"/>
              <a:gd name="connsiteX1" fmla="*/ 2089796 w 4471791"/>
              <a:gd name="connsiteY1" fmla="*/ 986706 h 1803748"/>
              <a:gd name="connsiteX2" fmla="*/ 4471791 w 4471791"/>
              <a:gd name="connsiteY2" fmla="*/ 0 h 1803748"/>
              <a:gd name="connsiteX0" fmla="*/ 0 w 4471791"/>
              <a:gd name="connsiteY0" fmla="*/ 1803748 h 1803748"/>
              <a:gd name="connsiteX1" fmla="*/ 2089796 w 4471791"/>
              <a:gd name="connsiteY1" fmla="*/ 986706 h 1803748"/>
              <a:gd name="connsiteX2" fmla="*/ 4471791 w 4471791"/>
              <a:gd name="connsiteY2" fmla="*/ 0 h 1803748"/>
              <a:gd name="connsiteX0" fmla="*/ 0 w 4471791"/>
              <a:gd name="connsiteY0" fmla="*/ 1803748 h 1803748"/>
              <a:gd name="connsiteX1" fmla="*/ 2089796 w 4471791"/>
              <a:gd name="connsiteY1" fmla="*/ 986706 h 1803748"/>
              <a:gd name="connsiteX2" fmla="*/ 4471791 w 4471791"/>
              <a:gd name="connsiteY2" fmla="*/ 0 h 1803748"/>
              <a:gd name="connsiteX0" fmla="*/ 0 w 4471791"/>
              <a:gd name="connsiteY0" fmla="*/ 1803748 h 1803748"/>
              <a:gd name="connsiteX1" fmla="*/ 2089796 w 4471791"/>
              <a:gd name="connsiteY1" fmla="*/ 986706 h 1803748"/>
              <a:gd name="connsiteX2" fmla="*/ 4471791 w 4471791"/>
              <a:gd name="connsiteY2" fmla="*/ 0 h 1803748"/>
              <a:gd name="connsiteX0" fmla="*/ 0 w 4471791"/>
              <a:gd name="connsiteY0" fmla="*/ 1803748 h 1803748"/>
              <a:gd name="connsiteX1" fmla="*/ 1965105 w 4471791"/>
              <a:gd name="connsiteY1" fmla="*/ 1562817 h 1803748"/>
              <a:gd name="connsiteX2" fmla="*/ 4471791 w 4471791"/>
              <a:gd name="connsiteY2" fmla="*/ 0 h 1803748"/>
              <a:gd name="connsiteX0" fmla="*/ 0 w 4471791"/>
              <a:gd name="connsiteY0" fmla="*/ 1803748 h 1803748"/>
              <a:gd name="connsiteX1" fmla="*/ 1965105 w 4471791"/>
              <a:gd name="connsiteY1" fmla="*/ 1562817 h 1803748"/>
              <a:gd name="connsiteX2" fmla="*/ 4471791 w 4471791"/>
              <a:gd name="connsiteY2" fmla="*/ 0 h 1803748"/>
              <a:gd name="connsiteX0" fmla="*/ 0 w 4471791"/>
              <a:gd name="connsiteY0" fmla="*/ 1803748 h 1916193"/>
              <a:gd name="connsiteX1" fmla="*/ 1965105 w 4471791"/>
              <a:gd name="connsiteY1" fmla="*/ 1562817 h 1916193"/>
              <a:gd name="connsiteX2" fmla="*/ 4471791 w 4471791"/>
              <a:gd name="connsiteY2" fmla="*/ 0 h 1916193"/>
              <a:gd name="connsiteX0" fmla="*/ 0 w 4471791"/>
              <a:gd name="connsiteY0" fmla="*/ 1803748 h 1883544"/>
              <a:gd name="connsiteX1" fmla="*/ 1965105 w 4471791"/>
              <a:gd name="connsiteY1" fmla="*/ 1562817 h 1883544"/>
              <a:gd name="connsiteX2" fmla="*/ 4471791 w 4471791"/>
              <a:gd name="connsiteY2" fmla="*/ 0 h 1883544"/>
              <a:gd name="connsiteX0" fmla="*/ 0 w 4471791"/>
              <a:gd name="connsiteY0" fmla="*/ 1803748 h 1883544"/>
              <a:gd name="connsiteX1" fmla="*/ 1965105 w 4471791"/>
              <a:gd name="connsiteY1" fmla="*/ 1562817 h 1883544"/>
              <a:gd name="connsiteX2" fmla="*/ 4471791 w 4471791"/>
              <a:gd name="connsiteY2" fmla="*/ 0 h 1883544"/>
              <a:gd name="connsiteX0" fmla="*/ 0 w 4471791"/>
              <a:gd name="connsiteY0" fmla="*/ 1803748 h 1883544"/>
              <a:gd name="connsiteX1" fmla="*/ 1965105 w 4471791"/>
              <a:gd name="connsiteY1" fmla="*/ 1562817 h 1883544"/>
              <a:gd name="connsiteX2" fmla="*/ 4471791 w 4471791"/>
              <a:gd name="connsiteY2" fmla="*/ 0 h 1883544"/>
              <a:gd name="connsiteX0" fmla="*/ 0 w 4471791"/>
              <a:gd name="connsiteY0" fmla="*/ 1803748 h 1883544"/>
              <a:gd name="connsiteX1" fmla="*/ 1965105 w 4471791"/>
              <a:gd name="connsiteY1" fmla="*/ 1562817 h 1883544"/>
              <a:gd name="connsiteX2" fmla="*/ 4471791 w 4471791"/>
              <a:gd name="connsiteY2" fmla="*/ 0 h 1883544"/>
            </a:gdLst>
            <a:ahLst/>
            <a:cxnLst>
              <a:cxn ang="0">
                <a:pos x="connsiteX0" y="connsiteY0"/>
              </a:cxn>
              <a:cxn ang="0">
                <a:pos x="connsiteX1" y="connsiteY1"/>
              </a:cxn>
              <a:cxn ang="0">
                <a:pos x="connsiteX2" y="connsiteY2"/>
              </a:cxn>
            </a:cxnLst>
            <a:rect l="l" t="t" r="r" b="b"/>
            <a:pathLst>
              <a:path w="4471791" h="1883544">
                <a:moveTo>
                  <a:pt x="0" y="1803748"/>
                </a:moveTo>
                <a:cubicBezTo>
                  <a:pt x="538164" y="1096042"/>
                  <a:pt x="1497656" y="1114656"/>
                  <a:pt x="1965105" y="1562817"/>
                </a:cubicBezTo>
                <a:cubicBezTo>
                  <a:pt x="3538147" y="2814207"/>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37696A0-2B24-4DA9-AF2C-59F165608EBC}"/>
              </a:ext>
            </a:extLst>
          </p:cNvPr>
          <p:cNvSpPr/>
          <p:nvPr/>
        </p:nvSpPr>
        <p:spPr>
          <a:xfrm>
            <a:off x="388282" y="5225203"/>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700FC43-7B45-456A-813E-1F522203DD5B}"/>
              </a:ext>
            </a:extLst>
          </p:cNvPr>
          <p:cNvCxnSpPr>
            <a:cxnSpLocks/>
          </p:cNvCxnSpPr>
          <p:nvPr/>
        </p:nvCxnSpPr>
        <p:spPr>
          <a:xfrm>
            <a:off x="436220" y="602416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38F4699-38FC-4F00-8C6A-A2721D8D3F82}"/>
              </a:ext>
            </a:extLst>
          </p:cNvPr>
          <p:cNvSpPr txBox="1"/>
          <p:nvPr/>
        </p:nvSpPr>
        <p:spPr>
          <a:xfrm>
            <a:off x="286980" y="6213415"/>
            <a:ext cx="312906"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0DD4F2A9-C32E-4A45-8E2E-3BF545537905}"/>
              </a:ext>
            </a:extLst>
          </p:cNvPr>
          <p:cNvCxnSpPr>
            <a:cxnSpLocks/>
          </p:cNvCxnSpPr>
          <p:nvPr/>
        </p:nvCxnSpPr>
        <p:spPr>
          <a:xfrm>
            <a:off x="4137167" y="6017178"/>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3FEB00B-7CEF-44D6-AD93-1055D25EF9E1}"/>
              </a:ext>
            </a:extLst>
          </p:cNvPr>
          <p:cNvSpPr txBox="1"/>
          <p:nvPr/>
        </p:nvSpPr>
        <p:spPr>
          <a:xfrm>
            <a:off x="3980714" y="6206424"/>
            <a:ext cx="312906" cy="400110"/>
          </a:xfrm>
          <a:prstGeom prst="rect">
            <a:avLst/>
          </a:prstGeom>
          <a:noFill/>
        </p:spPr>
        <p:txBody>
          <a:bodyPr wrap="none" rtlCol="0">
            <a:spAutoFit/>
          </a:bodyPr>
          <a:lstStyle/>
          <a:p>
            <a:pPr algn="ctr"/>
            <a:r>
              <a:rPr lang="en-US" sz="2000" i="1" dirty="0">
                <a:solidFill>
                  <a:schemeClr val="bg1"/>
                </a:solidFill>
                <a:latin typeface="Times New Roman" panose="02020603050405020304" pitchFamily="18" charset="0"/>
                <a:cs typeface="Times New Roman" panose="02020603050405020304" pitchFamily="18" charset="0"/>
              </a:rPr>
              <a:t>b</a:t>
            </a:r>
          </a:p>
        </p:txBody>
      </p:sp>
      <p:sp>
        <p:nvSpPr>
          <p:cNvPr id="14" name="Oval 13">
            <a:extLst>
              <a:ext uri="{FF2B5EF4-FFF2-40B4-BE49-F238E27FC236}">
                <a16:creationId xmlns:a16="http://schemas.microsoft.com/office/drawing/2014/main" id="{E97D87F9-0392-4336-AD49-A27C8FAA5720}"/>
              </a:ext>
            </a:extLst>
          </p:cNvPr>
          <p:cNvSpPr/>
          <p:nvPr/>
        </p:nvSpPr>
        <p:spPr>
          <a:xfrm>
            <a:off x="4091447" y="4186990"/>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B9D21E91-CF82-40CD-94F5-0B842D7B435B}"/>
              </a:ext>
            </a:extLst>
          </p:cNvPr>
          <p:cNvCxnSpPr>
            <a:cxnSpLocks/>
          </p:cNvCxnSpPr>
          <p:nvPr/>
        </p:nvCxnSpPr>
        <p:spPr>
          <a:xfrm flipH="1">
            <a:off x="61644" y="6122119"/>
            <a:ext cx="4393978" cy="502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436B9D4-DC0B-4494-B53E-016E3088BDE7}"/>
              </a:ext>
            </a:extLst>
          </p:cNvPr>
          <p:cNvSpPr txBox="1"/>
          <p:nvPr/>
        </p:nvSpPr>
        <p:spPr>
          <a:xfrm>
            <a:off x="1799583" y="4811359"/>
            <a:ext cx="25519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F37696A0-2B24-4DA9-AF2C-59F165608EBC}"/>
              </a:ext>
            </a:extLst>
          </p:cNvPr>
          <p:cNvSpPr/>
          <p:nvPr/>
        </p:nvSpPr>
        <p:spPr>
          <a:xfrm>
            <a:off x="5090415" y="5220180"/>
            <a:ext cx="91440" cy="9144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7700FC43-7B45-456A-813E-1F522203DD5B}"/>
              </a:ext>
            </a:extLst>
          </p:cNvPr>
          <p:cNvCxnSpPr>
            <a:cxnSpLocks/>
          </p:cNvCxnSpPr>
          <p:nvPr/>
        </p:nvCxnSpPr>
        <p:spPr>
          <a:xfrm>
            <a:off x="5138353" y="6019146"/>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38F4699-38FC-4F00-8C6A-A2721D8D3F82}"/>
              </a:ext>
            </a:extLst>
          </p:cNvPr>
          <p:cNvSpPr txBox="1"/>
          <p:nvPr/>
        </p:nvSpPr>
        <p:spPr>
          <a:xfrm>
            <a:off x="4989113" y="6208392"/>
            <a:ext cx="312906"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0DD4F2A9-C32E-4A45-8E2E-3BF545537905}"/>
              </a:ext>
            </a:extLst>
          </p:cNvPr>
          <p:cNvCxnSpPr>
            <a:cxnSpLocks/>
          </p:cNvCxnSpPr>
          <p:nvPr/>
        </p:nvCxnSpPr>
        <p:spPr>
          <a:xfrm>
            <a:off x="8839300" y="6012155"/>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3FEB00B-7CEF-44D6-AD93-1055D25EF9E1}"/>
              </a:ext>
            </a:extLst>
          </p:cNvPr>
          <p:cNvSpPr txBox="1"/>
          <p:nvPr/>
        </p:nvSpPr>
        <p:spPr>
          <a:xfrm>
            <a:off x="8682847" y="6201401"/>
            <a:ext cx="312906" cy="400110"/>
          </a:xfrm>
          <a:prstGeom prst="rect">
            <a:avLst/>
          </a:prstGeom>
          <a:noFill/>
        </p:spPr>
        <p:txBody>
          <a:bodyPr wrap="none" rtlCol="0">
            <a:spAutoFit/>
          </a:bodyPr>
          <a:lstStyle/>
          <a:p>
            <a:pPr algn="ctr"/>
            <a:r>
              <a:rPr lang="en-US" sz="2000" i="1" dirty="0">
                <a:solidFill>
                  <a:schemeClr val="bg1"/>
                </a:solidFill>
                <a:latin typeface="Times New Roman" panose="02020603050405020304" pitchFamily="18" charset="0"/>
                <a:cs typeface="Times New Roman" panose="02020603050405020304" pitchFamily="18" charset="0"/>
              </a:rPr>
              <a:t>b</a:t>
            </a:r>
          </a:p>
        </p:txBody>
      </p:sp>
      <p:cxnSp>
        <p:nvCxnSpPr>
          <p:cNvPr id="33" name="Straight Connector 32">
            <a:extLst>
              <a:ext uri="{FF2B5EF4-FFF2-40B4-BE49-F238E27FC236}">
                <a16:creationId xmlns:a16="http://schemas.microsoft.com/office/drawing/2014/main" id="{B9D21E91-CF82-40CD-94F5-0B842D7B435B}"/>
              </a:ext>
            </a:extLst>
          </p:cNvPr>
          <p:cNvCxnSpPr>
            <a:cxnSpLocks/>
          </p:cNvCxnSpPr>
          <p:nvPr/>
        </p:nvCxnSpPr>
        <p:spPr>
          <a:xfrm flipH="1">
            <a:off x="4763777" y="6093080"/>
            <a:ext cx="4318579" cy="290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D901BAD-59C5-4A0B-B067-DABD0AEE512A}"/>
              </a:ext>
            </a:extLst>
          </p:cNvPr>
          <p:cNvCxnSpPr>
            <a:cxnSpLocks/>
          </p:cNvCxnSpPr>
          <p:nvPr/>
        </p:nvCxnSpPr>
        <p:spPr>
          <a:xfrm flipV="1">
            <a:off x="5025910" y="3866624"/>
            <a:ext cx="3813390" cy="3233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436B9D4-DC0B-4494-B53E-016E3088BDE7}"/>
              </a:ext>
            </a:extLst>
          </p:cNvPr>
          <p:cNvSpPr txBox="1"/>
          <p:nvPr/>
        </p:nvSpPr>
        <p:spPr>
          <a:xfrm>
            <a:off x="6776152" y="3583892"/>
            <a:ext cx="312906"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g</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40" name="Arc 39"/>
          <p:cNvSpPr/>
          <p:nvPr/>
        </p:nvSpPr>
        <p:spPr>
          <a:xfrm flipV="1">
            <a:off x="4006728" y="3869538"/>
            <a:ext cx="2244436" cy="1400998"/>
          </a:xfrm>
          <a:prstGeom prst="arc">
            <a:avLst>
              <a:gd name="adj1" fmla="val 16200000"/>
              <a:gd name="adj2" fmla="val 20866494"/>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1" name="Arc 40"/>
          <p:cNvSpPr/>
          <p:nvPr/>
        </p:nvSpPr>
        <p:spPr>
          <a:xfrm flipH="1" flipV="1">
            <a:off x="5741508" y="2815735"/>
            <a:ext cx="6189063" cy="1400998"/>
          </a:xfrm>
          <a:prstGeom prst="arc">
            <a:avLst>
              <a:gd name="adj1" fmla="val 16200000"/>
              <a:gd name="adj2" fmla="val 21155971"/>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2" name="Oval 41">
            <a:extLst>
              <a:ext uri="{FF2B5EF4-FFF2-40B4-BE49-F238E27FC236}">
                <a16:creationId xmlns:a16="http://schemas.microsoft.com/office/drawing/2014/main" id="{E97D87F9-0392-4336-AD49-A27C8FAA5720}"/>
              </a:ext>
            </a:extLst>
          </p:cNvPr>
          <p:cNvSpPr/>
          <p:nvPr/>
        </p:nvSpPr>
        <p:spPr>
          <a:xfrm>
            <a:off x="6159724" y="4709424"/>
            <a:ext cx="91440" cy="9144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37696A0-2B24-4DA9-AF2C-59F165608EBC}"/>
              </a:ext>
            </a:extLst>
          </p:cNvPr>
          <p:cNvSpPr/>
          <p:nvPr/>
        </p:nvSpPr>
        <p:spPr>
          <a:xfrm>
            <a:off x="4089368" y="5727494"/>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a:off x="4130933" y="4227687"/>
            <a:ext cx="1" cy="15455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E97D87F9-0392-4336-AD49-A27C8FAA5720}"/>
              </a:ext>
            </a:extLst>
          </p:cNvPr>
          <p:cNvSpPr/>
          <p:nvPr/>
        </p:nvSpPr>
        <p:spPr>
          <a:xfrm>
            <a:off x="6159722" y="3841303"/>
            <a:ext cx="91440" cy="9144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37696A0-2B24-4DA9-AF2C-59F165608EBC}"/>
              </a:ext>
            </a:extLst>
          </p:cNvPr>
          <p:cNvSpPr/>
          <p:nvPr/>
        </p:nvSpPr>
        <p:spPr>
          <a:xfrm>
            <a:off x="8794991" y="5198009"/>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97D87F9-0392-4336-AD49-A27C8FAA5720}"/>
              </a:ext>
            </a:extLst>
          </p:cNvPr>
          <p:cNvSpPr/>
          <p:nvPr/>
        </p:nvSpPr>
        <p:spPr>
          <a:xfrm>
            <a:off x="8794991" y="4687253"/>
            <a:ext cx="91440" cy="914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stCxn id="50" idx="4"/>
          </p:cNvCxnSpPr>
          <p:nvPr/>
        </p:nvCxnSpPr>
        <p:spPr>
          <a:xfrm flipH="1">
            <a:off x="8836039" y="4778693"/>
            <a:ext cx="4672" cy="45714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E97D87F9-0392-4336-AD49-A27C8FAA5720}"/>
              </a:ext>
            </a:extLst>
          </p:cNvPr>
          <p:cNvSpPr/>
          <p:nvPr/>
        </p:nvSpPr>
        <p:spPr>
          <a:xfrm>
            <a:off x="8793580" y="4165341"/>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E97D87F9-0392-4336-AD49-A27C8FAA5720}"/>
              </a:ext>
            </a:extLst>
          </p:cNvPr>
          <p:cNvSpPr/>
          <p:nvPr/>
        </p:nvSpPr>
        <p:spPr>
          <a:xfrm>
            <a:off x="8794991" y="3819132"/>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a:endCxn id="32" idx="4"/>
          </p:cNvCxnSpPr>
          <p:nvPr/>
        </p:nvCxnSpPr>
        <p:spPr>
          <a:xfrm flipH="1">
            <a:off x="8839300" y="3833813"/>
            <a:ext cx="4182" cy="42296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436B9D4-DC0B-4494-B53E-016E3088BDE7}"/>
              </a:ext>
            </a:extLst>
          </p:cNvPr>
          <p:cNvSpPr txBox="1"/>
          <p:nvPr/>
        </p:nvSpPr>
        <p:spPr>
          <a:xfrm>
            <a:off x="8292718" y="2963491"/>
            <a:ext cx="857927" cy="707886"/>
          </a:xfrm>
          <a:prstGeom prst="rect">
            <a:avLst/>
          </a:prstGeom>
          <a:noFill/>
        </p:spPr>
        <p:txBody>
          <a:bodyPr wrap="none" rtlCol="0">
            <a:spAutoFit/>
          </a:bodyPr>
          <a:lstStyle/>
          <a:p>
            <a:r>
              <a:rPr lang="en-US" sz="2000" dirty="0">
                <a:solidFill>
                  <a:schemeClr val="bg1"/>
                </a:solidFill>
                <a:latin typeface="Cambria" panose="02040503050406030204" pitchFamily="18" charset="0"/>
                <a:ea typeface="Cambria" panose="02040503050406030204" pitchFamily="18" charset="0"/>
                <a:cs typeface="Times New Roman" panose="02020603050405020304" pitchFamily="18" charset="0"/>
              </a:rPr>
              <a:t>Image</a:t>
            </a:r>
          </a:p>
          <a:p>
            <a:pPr algn="ctr"/>
            <a:r>
              <a:rPr lang="en-US" sz="2000" dirty="0">
                <a:solidFill>
                  <a:schemeClr val="bg1"/>
                </a:solidFill>
                <a:latin typeface="Cambria" panose="02040503050406030204" pitchFamily="18" charset="0"/>
                <a:ea typeface="Cambria" panose="02040503050406030204" pitchFamily="18" charset="0"/>
                <a:cs typeface="Times New Roman" panose="02020603050405020304" pitchFamily="18" charset="0"/>
              </a:rPr>
              <a:t>of </a:t>
            </a:r>
            <a:r>
              <a:rPr lang="en-US" sz="2000" i="1" dirty="0">
                <a:solidFill>
                  <a:schemeClr val="bg1"/>
                </a:solidFill>
                <a:latin typeface="Times New Roman" panose="02020603050405020304" pitchFamily="18" charset="0"/>
                <a:cs typeface="Times New Roman" panose="02020603050405020304" pitchFamily="18" charset="0"/>
              </a:rPr>
              <a:t>g</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F436B9D4-DC0B-4494-B53E-016E3088BDE7}"/>
              </a:ext>
            </a:extLst>
          </p:cNvPr>
          <p:cNvSpPr txBox="1"/>
          <p:nvPr/>
        </p:nvSpPr>
        <p:spPr>
          <a:xfrm>
            <a:off x="4110053" y="4477700"/>
            <a:ext cx="857927" cy="707886"/>
          </a:xfrm>
          <a:prstGeom prst="rect">
            <a:avLst/>
          </a:prstGeom>
          <a:noFill/>
        </p:spPr>
        <p:txBody>
          <a:bodyPr wrap="none" rtlCol="0">
            <a:spAutoFit/>
          </a:bodyPr>
          <a:lstStyle/>
          <a:p>
            <a:r>
              <a:rPr lang="en-US" sz="2000" dirty="0">
                <a:solidFill>
                  <a:schemeClr val="bg1"/>
                </a:solidFill>
                <a:latin typeface="Cambria" panose="02040503050406030204" pitchFamily="18" charset="0"/>
                <a:ea typeface="Cambria" panose="02040503050406030204" pitchFamily="18" charset="0"/>
                <a:cs typeface="Times New Roman" panose="02020603050405020304" pitchFamily="18" charset="0"/>
              </a:rPr>
              <a:t>Image</a:t>
            </a:r>
          </a:p>
          <a:p>
            <a:pPr algn="ctr"/>
            <a:r>
              <a:rPr lang="en-US" sz="2000" dirty="0">
                <a:solidFill>
                  <a:schemeClr val="bg1"/>
                </a:solidFill>
                <a:latin typeface="Cambria" panose="02040503050406030204" pitchFamily="18" charset="0"/>
                <a:ea typeface="Cambria" panose="02040503050406030204" pitchFamily="18" charset="0"/>
                <a:cs typeface="Times New Roman" panose="02020603050405020304" pitchFamily="18" charset="0"/>
              </a:rPr>
              <a:t>of </a:t>
            </a:r>
            <a:r>
              <a:rPr lang="en-US" sz="2000" i="1" dirty="0">
                <a:solidFill>
                  <a:schemeClr val="bg1"/>
                </a:solidFill>
                <a:latin typeface="Times New Roman" panose="02020603050405020304" pitchFamily="18" charset="0"/>
                <a:cs typeface="Times New Roman" panose="02020603050405020304" pitchFamily="18" charset="0"/>
              </a:rPr>
              <a:t>f</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1483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3" grpId="0"/>
      <p:bldP spid="14" grpId="0" animBg="1"/>
      <p:bldP spid="23" grpId="0"/>
      <p:bldP spid="27" grpId="0" animBg="1"/>
      <p:bldP spid="29" grpId="0"/>
      <p:bldP spid="31" grpId="0"/>
      <p:bldP spid="35" grpId="0"/>
      <p:bldP spid="42" grpId="0" animBg="1"/>
      <p:bldP spid="43" grpId="0" animBg="1"/>
      <p:bldP spid="48" grpId="0" animBg="1"/>
      <p:bldP spid="49" grpId="0" animBg="1"/>
      <p:bldP spid="50" grpId="0" animBg="1"/>
      <p:bldP spid="32" grpId="0" animBg="1"/>
      <p:bldP spid="51" grpId="0" animBg="1"/>
      <p:bldP spid="58"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545318"/>
          </a:xfrm>
        </p:spPr>
        <p:txBody>
          <a:bodyPr>
            <a:noAutofit/>
          </a:bodyPr>
          <a:lstStyle/>
          <a:p>
            <a:pPr marL="0" indent="0">
              <a:buNone/>
            </a:pPr>
            <a:r>
              <a:rPr lang="en-US" sz="1900" dirty="0"/>
              <a:t>Theorem</a:t>
            </a:r>
          </a:p>
          <a:p>
            <a:pPr marL="0" indent="0">
              <a:buNone/>
            </a:pPr>
            <a:r>
              <a:rPr lang="en-US" sz="1900" dirty="0"/>
              <a:t>	Given a continuous function</a:t>
            </a:r>
            <a:r>
              <a:rPr lang="en-US" sz="1900" dirty="0">
                <a:latin typeface="Times New Roman" panose="02020603050405020304" pitchFamily="18" charset="0"/>
              </a:rPr>
              <a:t> </a:t>
            </a:r>
            <a:r>
              <a:rPr lang="en-US" sz="1900" i="1" dirty="0">
                <a:latin typeface="Times New Roman" panose="02020603050405020304" pitchFamily="18" charset="0"/>
              </a:rPr>
              <a:t>f</a:t>
            </a:r>
            <a:r>
              <a:rPr lang="en-US" sz="1900" dirty="0"/>
              <a:t> defined on an interval </a:t>
            </a:r>
            <a:r>
              <a:rPr lang="en-US" sz="1900" dirty="0">
                <a:latin typeface="Times New Roman" panose="02020603050405020304" pitchFamily="18" charset="0"/>
              </a:rPr>
              <a:t>[</a:t>
            </a:r>
            <a:r>
              <a:rPr lang="en-US" sz="1900" i="1" dirty="0">
                <a:latin typeface="Times New Roman" panose="02020603050405020304" pitchFamily="18" charset="0"/>
              </a:rPr>
              <a:t>a</a:t>
            </a:r>
            <a:r>
              <a:rPr lang="en-US" sz="1900" dirty="0">
                <a:latin typeface="Times New Roman" panose="02020603050405020304" pitchFamily="18" charset="0"/>
              </a:rPr>
              <a:t>, </a:t>
            </a:r>
            <a:r>
              <a:rPr lang="en-US" sz="1900" i="1" dirty="0">
                <a:latin typeface="Times New Roman" panose="02020603050405020304" pitchFamily="18" charset="0"/>
              </a:rPr>
              <a:t>b</a:t>
            </a:r>
            <a:r>
              <a:rPr lang="en-US" sz="1900" dirty="0">
                <a:latin typeface="Times New Roman" panose="02020603050405020304" pitchFamily="18" charset="0"/>
              </a:rPr>
              <a:t>]</a:t>
            </a:r>
            <a:endParaRPr lang="en-US" sz="1900" dirty="0"/>
          </a:p>
          <a:p>
            <a:pPr marL="0" indent="0">
              <a:buNone/>
            </a:pPr>
            <a:r>
              <a:rPr lang="en-US" sz="1900" dirty="0"/>
              <a:t>	the image of </a:t>
            </a:r>
            <a:r>
              <a:rPr lang="en-US" sz="1900" dirty="0">
                <a:latin typeface="Times New Roman" panose="02020603050405020304" pitchFamily="18" charset="0"/>
              </a:rPr>
              <a:t>[</a:t>
            </a:r>
            <a:r>
              <a:rPr lang="en-US" sz="1900" i="1" dirty="0">
                <a:latin typeface="Times New Roman" panose="02020603050405020304" pitchFamily="18" charset="0"/>
              </a:rPr>
              <a:t>a</a:t>
            </a:r>
            <a:r>
              <a:rPr lang="en-US" sz="1900" dirty="0">
                <a:latin typeface="Times New Roman" panose="02020603050405020304" pitchFamily="18" charset="0"/>
              </a:rPr>
              <a:t>, </a:t>
            </a:r>
            <a:r>
              <a:rPr lang="en-US" sz="1900" i="1" dirty="0">
                <a:latin typeface="Times New Roman" panose="02020603050405020304" pitchFamily="18" charset="0"/>
              </a:rPr>
              <a:t>b</a:t>
            </a:r>
            <a:r>
              <a:rPr lang="en-US" sz="1900" dirty="0">
                <a:latin typeface="Times New Roman" panose="02020603050405020304" pitchFamily="18" charset="0"/>
              </a:rPr>
              <a:t>]</a:t>
            </a:r>
            <a:r>
              <a:rPr lang="en-US" sz="1900" dirty="0"/>
              <a:t> under </a:t>
            </a:r>
            <a:r>
              <a:rPr lang="en-US" sz="1900" i="1" dirty="0">
                <a:latin typeface="Times New Roman" panose="02020603050405020304" pitchFamily="18" charset="0"/>
              </a:rPr>
              <a:t>f</a:t>
            </a:r>
            <a:r>
              <a:rPr lang="en-US" sz="1900" i="1" dirty="0"/>
              <a:t> </a:t>
            </a:r>
            <a:r>
              <a:rPr lang="en-US" sz="1900" dirty="0"/>
              <a:t>is also an interval.</a:t>
            </a:r>
          </a:p>
          <a:p>
            <a:pPr marL="0" indent="0">
              <a:buNone/>
            </a:pPr>
            <a:r>
              <a:rPr lang="en-US" sz="1900" dirty="0"/>
              <a:t>Proof:</a:t>
            </a:r>
          </a:p>
          <a:p>
            <a:pPr marL="0" indent="0">
              <a:buNone/>
            </a:pPr>
            <a:r>
              <a:rPr lang="en-US" sz="1900" dirty="0"/>
              <a:t>	Suppose that the image of </a:t>
            </a:r>
            <a:r>
              <a:rPr lang="en-US" sz="1900" dirty="0">
                <a:latin typeface="Times New Roman" panose="02020603050405020304" pitchFamily="18" charset="0"/>
              </a:rPr>
              <a:t>[</a:t>
            </a:r>
            <a:r>
              <a:rPr lang="en-US" sz="1900" i="1" dirty="0">
                <a:latin typeface="Times New Roman" panose="02020603050405020304" pitchFamily="18" charset="0"/>
              </a:rPr>
              <a:t>a</a:t>
            </a:r>
            <a:r>
              <a:rPr lang="en-US" sz="1900" dirty="0">
                <a:latin typeface="Times New Roman" panose="02020603050405020304" pitchFamily="18" charset="0"/>
              </a:rPr>
              <a:t>, </a:t>
            </a:r>
            <a:r>
              <a:rPr lang="en-US" sz="1900" i="1" dirty="0">
                <a:latin typeface="Times New Roman" panose="02020603050405020304" pitchFamily="18" charset="0"/>
              </a:rPr>
              <a:t>b</a:t>
            </a:r>
            <a:r>
              <a:rPr lang="en-US" sz="1900" dirty="0">
                <a:latin typeface="Times New Roman" panose="02020603050405020304" pitchFamily="18" charset="0"/>
              </a:rPr>
              <a:t>]</a:t>
            </a:r>
            <a:r>
              <a:rPr lang="en-US" sz="1900" dirty="0"/>
              <a:t> is not an interval.</a:t>
            </a:r>
          </a:p>
          <a:p>
            <a:pPr marL="0" indent="0">
              <a:buNone/>
            </a:pPr>
            <a:r>
              <a:rPr lang="en-US" sz="1900" dirty="0"/>
              <a:t>	Therefore, the image must be split by at least one value </a:t>
            </a:r>
            <a:r>
              <a:rPr lang="en-US" sz="1900" i="1" dirty="0">
                <a:latin typeface="Times New Roman" panose="02020603050405020304" pitchFamily="18" charset="0"/>
              </a:rPr>
              <a:t>y</a:t>
            </a:r>
            <a:endParaRPr lang="en-US" sz="1900" dirty="0">
              <a:latin typeface="Times New Roman" panose="02020603050405020304" pitchFamily="18" charset="0"/>
            </a:endParaRPr>
          </a:p>
          <a:p>
            <a:pPr marL="0" indent="0">
              <a:buNone/>
            </a:pPr>
            <a:r>
              <a:rPr lang="en-US" sz="1900" dirty="0">
                <a:latin typeface="Times New Roman" panose="02020603050405020304" pitchFamily="18" charset="0"/>
              </a:rPr>
              <a:t>	</a:t>
            </a:r>
            <a:r>
              <a:rPr lang="en-US" sz="1900" dirty="0"/>
              <a:t>such that there exists one </a:t>
            </a:r>
            <a:r>
              <a:rPr lang="en-US" sz="1900" i="1" dirty="0" err="1">
                <a:latin typeface="Times New Roman" panose="02020603050405020304" pitchFamily="18" charset="0"/>
              </a:rPr>
              <a:t>y</a:t>
            </a:r>
            <a:r>
              <a:rPr lang="en-US" sz="1900" baseline="-25000" dirty="0" err="1">
                <a:latin typeface="Times New Roman" panose="02020603050405020304" pitchFamily="18" charset="0"/>
              </a:rPr>
              <a:t>L</a:t>
            </a:r>
            <a:r>
              <a:rPr lang="en-US" sz="1900" dirty="0">
                <a:latin typeface="Times New Roman" panose="02020603050405020304" pitchFamily="18" charset="0"/>
              </a:rPr>
              <a:t> &lt; </a:t>
            </a:r>
            <a:r>
              <a:rPr lang="en-US" sz="1900" i="1" dirty="0">
                <a:latin typeface="Times New Roman" panose="02020603050405020304" pitchFamily="18" charset="0"/>
              </a:rPr>
              <a:t>y</a:t>
            </a:r>
            <a:r>
              <a:rPr lang="en-US" sz="1900" dirty="0"/>
              <a:t> and one </a:t>
            </a:r>
            <a:r>
              <a:rPr lang="en-US" sz="1900" i="1" dirty="0">
                <a:latin typeface="Times New Roman" panose="02020603050405020304" pitchFamily="18" charset="0"/>
              </a:rPr>
              <a:t>y</a:t>
            </a:r>
            <a:r>
              <a:rPr lang="en-US" sz="1900" dirty="0">
                <a:latin typeface="Times New Roman" panose="02020603050405020304" pitchFamily="18" charset="0"/>
              </a:rPr>
              <a:t> &lt;</a:t>
            </a:r>
            <a:r>
              <a:rPr lang="en-US" sz="1900" i="1" dirty="0">
                <a:latin typeface="Times New Roman" panose="02020603050405020304" pitchFamily="18" charset="0"/>
              </a:rPr>
              <a:t> </a:t>
            </a:r>
            <a:r>
              <a:rPr lang="en-US" sz="1900" i="1" dirty="0" err="1">
                <a:latin typeface="Times New Roman" panose="02020603050405020304" pitchFamily="18" charset="0"/>
              </a:rPr>
              <a:t>y</a:t>
            </a:r>
            <a:r>
              <a:rPr lang="en-US" sz="1900" baseline="-25000" dirty="0" err="1">
                <a:latin typeface="Times New Roman" panose="02020603050405020304" pitchFamily="18" charset="0"/>
              </a:rPr>
              <a:t>U</a:t>
            </a:r>
            <a:r>
              <a:rPr lang="en-US" sz="1900" dirty="0"/>
              <a:t> in the image.</a:t>
            </a:r>
          </a:p>
          <a:p>
            <a:pPr marL="0" indent="0">
              <a:buNone/>
            </a:pPr>
            <a:r>
              <a:rPr lang="en-US" sz="1900" dirty="0"/>
              <a:t>	Thus, there exist points </a:t>
            </a:r>
            <a:r>
              <a:rPr lang="en-US" sz="1900" i="1" dirty="0" err="1">
                <a:latin typeface="Times New Roman" panose="02020603050405020304" pitchFamily="18" charset="0"/>
              </a:rPr>
              <a:t>x</a:t>
            </a:r>
            <a:r>
              <a:rPr lang="en-US" sz="1900" baseline="-25000" dirty="0" err="1">
                <a:latin typeface="Times New Roman" panose="02020603050405020304" pitchFamily="18" charset="0"/>
              </a:rPr>
              <a:t>L</a:t>
            </a:r>
            <a:r>
              <a:rPr lang="en-US" sz="1900" dirty="0"/>
              <a:t> and </a:t>
            </a:r>
            <a:r>
              <a:rPr lang="en-US" sz="1900" i="1" dirty="0" err="1">
                <a:latin typeface="Times New Roman" panose="02020603050405020304" pitchFamily="18" charset="0"/>
              </a:rPr>
              <a:t>x</a:t>
            </a:r>
            <a:r>
              <a:rPr lang="en-US" sz="1900" baseline="-25000" dirty="0" err="1">
                <a:latin typeface="Times New Roman" panose="02020603050405020304" pitchFamily="18" charset="0"/>
              </a:rPr>
              <a:t>U</a:t>
            </a:r>
            <a:r>
              <a:rPr lang="en-US" sz="1900" dirty="0"/>
              <a:t> in </a:t>
            </a:r>
            <a:r>
              <a:rPr lang="en-US" sz="1900" dirty="0">
                <a:latin typeface="Times New Roman" panose="02020603050405020304" pitchFamily="18" charset="0"/>
              </a:rPr>
              <a:t>[</a:t>
            </a:r>
            <a:r>
              <a:rPr lang="en-US" sz="1900" i="1" dirty="0">
                <a:latin typeface="Times New Roman" panose="02020603050405020304" pitchFamily="18" charset="0"/>
              </a:rPr>
              <a:t>a</a:t>
            </a:r>
            <a:r>
              <a:rPr lang="en-US" sz="1900" dirty="0">
                <a:latin typeface="Times New Roman" panose="02020603050405020304" pitchFamily="18" charset="0"/>
              </a:rPr>
              <a:t>, </a:t>
            </a:r>
            <a:r>
              <a:rPr lang="en-US" sz="1900" i="1" dirty="0">
                <a:latin typeface="Times New Roman" panose="02020603050405020304" pitchFamily="18" charset="0"/>
              </a:rPr>
              <a:t>b</a:t>
            </a:r>
            <a:r>
              <a:rPr lang="en-US" sz="1900" dirty="0">
                <a:latin typeface="Times New Roman" panose="02020603050405020304" pitchFamily="18" charset="0"/>
              </a:rPr>
              <a:t>]</a:t>
            </a:r>
            <a:r>
              <a:rPr lang="en-US" sz="1900" dirty="0"/>
              <a:t> such that</a:t>
            </a:r>
          </a:p>
          <a:p>
            <a:pPr marL="0" indent="0" algn="ctr">
              <a:buNone/>
            </a:pPr>
            <a:r>
              <a:rPr lang="en-US" sz="1900" i="1" dirty="0">
                <a:latin typeface="Times New Roman" panose="02020603050405020304" pitchFamily="18" charset="0"/>
              </a:rPr>
              <a:t>f </a:t>
            </a:r>
            <a:r>
              <a:rPr lang="en-US" sz="1900" dirty="0">
                <a:latin typeface="Times New Roman" panose="02020603050405020304" pitchFamily="18" charset="0"/>
              </a:rPr>
              <a:t>(</a:t>
            </a:r>
            <a:r>
              <a:rPr lang="en-US" sz="1900" i="1" dirty="0" err="1">
                <a:latin typeface="Times New Roman" panose="02020603050405020304" pitchFamily="18" charset="0"/>
              </a:rPr>
              <a:t>x</a:t>
            </a:r>
            <a:r>
              <a:rPr lang="en-US" sz="1900" baseline="-25000" dirty="0" err="1">
                <a:latin typeface="Times New Roman" panose="02020603050405020304" pitchFamily="18" charset="0"/>
              </a:rPr>
              <a:t>L</a:t>
            </a:r>
            <a:r>
              <a:rPr lang="en-US" sz="1900" dirty="0">
                <a:latin typeface="Times New Roman" panose="02020603050405020304" pitchFamily="18" charset="0"/>
              </a:rPr>
              <a:t>) = </a:t>
            </a:r>
            <a:r>
              <a:rPr lang="en-US" sz="1900" i="1" dirty="0" err="1">
                <a:latin typeface="Times New Roman" panose="02020603050405020304" pitchFamily="18" charset="0"/>
              </a:rPr>
              <a:t>y</a:t>
            </a:r>
            <a:r>
              <a:rPr lang="en-US" sz="1900" baseline="-25000" dirty="0" err="1">
                <a:latin typeface="Times New Roman" panose="02020603050405020304" pitchFamily="18" charset="0"/>
              </a:rPr>
              <a:t>L</a:t>
            </a:r>
            <a:r>
              <a:rPr lang="en-US" sz="1900" dirty="0"/>
              <a:t> and </a:t>
            </a:r>
            <a:r>
              <a:rPr lang="en-US" sz="1900" i="1" dirty="0">
                <a:latin typeface="Times New Roman" panose="02020603050405020304" pitchFamily="18" charset="0"/>
              </a:rPr>
              <a:t>f </a:t>
            </a:r>
            <a:r>
              <a:rPr lang="en-US" sz="1900" dirty="0">
                <a:latin typeface="Times New Roman" panose="02020603050405020304" pitchFamily="18" charset="0"/>
              </a:rPr>
              <a:t>(</a:t>
            </a:r>
            <a:r>
              <a:rPr lang="en-US" sz="1900" i="1" dirty="0" err="1">
                <a:latin typeface="Times New Roman" panose="02020603050405020304" pitchFamily="18" charset="0"/>
              </a:rPr>
              <a:t>x</a:t>
            </a:r>
            <a:r>
              <a:rPr lang="en-US" sz="1900" baseline="-25000" dirty="0" err="1">
                <a:latin typeface="Times New Roman" panose="02020603050405020304" pitchFamily="18" charset="0"/>
              </a:rPr>
              <a:t>U</a:t>
            </a:r>
            <a:r>
              <a:rPr lang="en-US" sz="1900" dirty="0">
                <a:latin typeface="Times New Roman" panose="02020603050405020304" pitchFamily="18" charset="0"/>
              </a:rPr>
              <a:t>) = </a:t>
            </a:r>
            <a:r>
              <a:rPr lang="en-US" sz="1900" i="1" dirty="0" err="1">
                <a:latin typeface="Times New Roman" panose="02020603050405020304" pitchFamily="18" charset="0"/>
              </a:rPr>
              <a:t>y</a:t>
            </a:r>
            <a:r>
              <a:rPr lang="en-US" sz="1900" baseline="-25000" dirty="0" err="1">
                <a:latin typeface="Times New Roman" panose="02020603050405020304" pitchFamily="18" charset="0"/>
              </a:rPr>
              <a:t>U</a:t>
            </a:r>
            <a:endParaRPr lang="en-US" sz="1900" dirty="0">
              <a:latin typeface="Times New Roman" panose="02020603050405020304" pitchFamily="18" charset="0"/>
            </a:endParaRPr>
          </a:p>
          <a:p>
            <a:pPr marL="0" indent="0">
              <a:buNone/>
            </a:pPr>
            <a:r>
              <a:rPr lang="en-US" sz="1900" dirty="0"/>
              <a:t>	But either </a:t>
            </a:r>
            <a:r>
              <a:rPr lang="en-US" sz="1900" dirty="0">
                <a:latin typeface="Times New Roman" panose="02020603050405020304" pitchFamily="18" charset="0"/>
              </a:rPr>
              <a:t>[</a:t>
            </a:r>
            <a:r>
              <a:rPr lang="en-US" sz="1900" i="1" dirty="0" err="1">
                <a:latin typeface="Times New Roman" panose="02020603050405020304" pitchFamily="18" charset="0"/>
              </a:rPr>
              <a:t>x</a:t>
            </a:r>
            <a:r>
              <a:rPr lang="en-US" sz="1900" baseline="-25000" dirty="0" err="1">
                <a:latin typeface="Times New Roman" panose="02020603050405020304" pitchFamily="18" charset="0"/>
              </a:rPr>
              <a:t>L</a:t>
            </a:r>
            <a:r>
              <a:rPr lang="en-US" sz="1900" dirty="0">
                <a:latin typeface="Times New Roman" panose="02020603050405020304" pitchFamily="18" charset="0"/>
              </a:rPr>
              <a:t>, </a:t>
            </a:r>
            <a:r>
              <a:rPr lang="en-US" sz="1900" i="1" dirty="0" err="1">
                <a:latin typeface="Times New Roman" panose="02020603050405020304" pitchFamily="18" charset="0"/>
              </a:rPr>
              <a:t>x</a:t>
            </a:r>
            <a:r>
              <a:rPr lang="en-US" sz="1900" baseline="-25000" dirty="0" err="1">
                <a:latin typeface="Times New Roman" panose="02020603050405020304" pitchFamily="18" charset="0"/>
              </a:rPr>
              <a:t>U</a:t>
            </a:r>
            <a:r>
              <a:rPr lang="en-US" sz="1900" dirty="0">
                <a:latin typeface="Times New Roman" panose="02020603050405020304" pitchFamily="18" charset="0"/>
              </a:rPr>
              <a:t>]</a:t>
            </a:r>
            <a:r>
              <a:rPr lang="en-US" sz="1900" dirty="0"/>
              <a:t> or </a:t>
            </a:r>
            <a:r>
              <a:rPr lang="en-US" sz="1900" dirty="0">
                <a:latin typeface="Times New Roman" panose="02020603050405020304" pitchFamily="18" charset="0"/>
              </a:rPr>
              <a:t>[</a:t>
            </a:r>
            <a:r>
              <a:rPr lang="en-US" sz="1900" i="1" dirty="0" err="1">
                <a:latin typeface="Times New Roman" panose="02020603050405020304" pitchFamily="18" charset="0"/>
              </a:rPr>
              <a:t>x</a:t>
            </a:r>
            <a:r>
              <a:rPr lang="en-US" sz="1900" baseline="-25000" dirty="0" err="1">
                <a:latin typeface="Times New Roman" panose="02020603050405020304" pitchFamily="18" charset="0"/>
              </a:rPr>
              <a:t>U</a:t>
            </a:r>
            <a:r>
              <a:rPr lang="en-US" sz="1900" dirty="0">
                <a:latin typeface="Times New Roman" panose="02020603050405020304" pitchFamily="18" charset="0"/>
              </a:rPr>
              <a:t>, </a:t>
            </a:r>
            <a:r>
              <a:rPr lang="en-US" sz="1900" i="1" dirty="0" err="1">
                <a:latin typeface="Times New Roman" panose="02020603050405020304" pitchFamily="18" charset="0"/>
              </a:rPr>
              <a:t>x</a:t>
            </a:r>
            <a:r>
              <a:rPr lang="en-US" sz="1900" baseline="-25000" dirty="0" err="1">
                <a:latin typeface="Times New Roman" panose="02020603050405020304" pitchFamily="18" charset="0"/>
              </a:rPr>
              <a:t>L</a:t>
            </a:r>
            <a:r>
              <a:rPr lang="en-US" sz="1900" dirty="0">
                <a:latin typeface="Times New Roman" panose="02020603050405020304" pitchFamily="18" charset="0"/>
              </a:rPr>
              <a:t>]</a:t>
            </a:r>
            <a:r>
              <a:rPr lang="en-US" sz="1900" dirty="0"/>
              <a:t> is a sub-interval of </a:t>
            </a:r>
            <a:r>
              <a:rPr lang="en-US" sz="1900" dirty="0">
                <a:latin typeface="Times New Roman" panose="02020603050405020304" pitchFamily="18" charset="0"/>
              </a:rPr>
              <a:t>[</a:t>
            </a:r>
            <a:r>
              <a:rPr lang="en-US" sz="1900" i="1" dirty="0">
                <a:latin typeface="Times New Roman" panose="02020603050405020304" pitchFamily="18" charset="0"/>
              </a:rPr>
              <a:t>a</a:t>
            </a:r>
            <a:r>
              <a:rPr lang="en-US" sz="1900" dirty="0">
                <a:latin typeface="Times New Roman" panose="02020603050405020304" pitchFamily="18" charset="0"/>
              </a:rPr>
              <a:t>, </a:t>
            </a:r>
            <a:r>
              <a:rPr lang="en-US" sz="1900" i="1" dirty="0">
                <a:latin typeface="Times New Roman" panose="02020603050405020304" pitchFamily="18" charset="0"/>
              </a:rPr>
              <a:t>b</a:t>
            </a:r>
            <a:r>
              <a:rPr lang="en-US" sz="1900" dirty="0">
                <a:latin typeface="Times New Roman" panose="02020603050405020304" pitchFamily="18" charset="0"/>
              </a:rPr>
              <a:t>]</a:t>
            </a:r>
            <a:r>
              <a:rPr lang="en-US" sz="1900" dirty="0"/>
              <a:t>, and by the</a:t>
            </a:r>
            <a:br>
              <a:rPr lang="en-US" sz="1900" dirty="0"/>
            </a:br>
            <a:r>
              <a:rPr lang="en-US" sz="1900" dirty="0"/>
              <a:t>	intermediate-value theorem, there exists an </a:t>
            </a:r>
            <a:r>
              <a:rPr lang="en-US" sz="1900" i="1" dirty="0">
                <a:latin typeface="Times New Roman" panose="02020603050405020304" pitchFamily="18" charset="0"/>
              </a:rPr>
              <a:t>x</a:t>
            </a:r>
            <a:r>
              <a:rPr lang="en-US" sz="1900" dirty="0"/>
              <a:t> between these two</a:t>
            </a:r>
            <a:br>
              <a:rPr lang="en-US" sz="1900" dirty="0"/>
            </a:br>
            <a:r>
              <a:rPr lang="en-US" sz="1900" dirty="0"/>
              <a:t>	such that </a:t>
            </a:r>
            <a:r>
              <a:rPr lang="en-US" sz="1900" i="1" dirty="0">
                <a:latin typeface="Times New Roman" panose="02020603050405020304" pitchFamily="18" charset="0"/>
              </a:rPr>
              <a:t>f </a:t>
            </a:r>
            <a:r>
              <a:rPr lang="en-US" sz="1900" dirty="0">
                <a:latin typeface="Times New Roman" panose="02020603050405020304" pitchFamily="18" charset="0"/>
              </a:rPr>
              <a:t>(</a:t>
            </a:r>
            <a:r>
              <a:rPr lang="en-US" sz="1900" i="1" dirty="0">
                <a:latin typeface="Times New Roman" panose="02020603050405020304" pitchFamily="18" charset="0"/>
              </a:rPr>
              <a:t>x</a:t>
            </a:r>
            <a:r>
              <a:rPr lang="en-US" sz="1900" dirty="0">
                <a:latin typeface="Times New Roman" panose="02020603050405020304" pitchFamily="18" charset="0"/>
              </a:rPr>
              <a:t>) = </a:t>
            </a:r>
            <a:r>
              <a:rPr lang="en-US" sz="1900" i="1" dirty="0">
                <a:latin typeface="Times New Roman" panose="02020603050405020304" pitchFamily="18" charset="0"/>
              </a:rPr>
              <a:t>y</a:t>
            </a:r>
            <a:r>
              <a:rPr lang="en-US" sz="1900" dirty="0"/>
              <a:t>.</a:t>
            </a:r>
          </a:p>
          <a:p>
            <a:pPr marL="0" indent="0">
              <a:buNone/>
            </a:pPr>
            <a:r>
              <a:rPr lang="en-US" sz="1900" dirty="0"/>
              <a:t>	But this </a:t>
            </a:r>
            <a:r>
              <a:rPr lang="en-US" sz="1900" i="1" dirty="0">
                <a:latin typeface="Times New Roman" panose="02020603050405020304" pitchFamily="18" charset="0"/>
              </a:rPr>
              <a:t>x</a:t>
            </a:r>
            <a:r>
              <a:rPr lang="en-US" sz="1900" dirty="0"/>
              <a:t> must also be in the interval </a:t>
            </a:r>
            <a:r>
              <a:rPr lang="en-US" sz="1900" dirty="0">
                <a:latin typeface="Times New Roman" panose="02020603050405020304" pitchFamily="18" charset="0"/>
              </a:rPr>
              <a:t>[</a:t>
            </a:r>
            <a:r>
              <a:rPr lang="en-US" sz="1900" i="1" dirty="0">
                <a:latin typeface="Times New Roman" panose="02020603050405020304" pitchFamily="18" charset="0"/>
              </a:rPr>
              <a:t>a</a:t>
            </a:r>
            <a:r>
              <a:rPr lang="en-US" sz="1900" dirty="0">
                <a:latin typeface="Times New Roman" panose="02020603050405020304" pitchFamily="18" charset="0"/>
              </a:rPr>
              <a:t>, </a:t>
            </a:r>
            <a:r>
              <a:rPr lang="en-US" sz="1900" i="1" dirty="0">
                <a:latin typeface="Times New Roman" panose="02020603050405020304" pitchFamily="18" charset="0"/>
              </a:rPr>
              <a:t>b</a:t>
            </a:r>
            <a:r>
              <a:rPr lang="en-US" sz="1900" dirty="0">
                <a:latin typeface="Times New Roman" panose="02020603050405020304" pitchFamily="18" charset="0"/>
              </a:rPr>
              <a:t>]</a:t>
            </a:r>
            <a:r>
              <a:rPr lang="en-US" sz="1900" dirty="0"/>
              <a:t>, and so </a:t>
            </a:r>
            <a:r>
              <a:rPr lang="en-US" sz="1900" i="1" dirty="0">
                <a:latin typeface="Times New Roman" panose="02020603050405020304" pitchFamily="18" charset="0"/>
              </a:rPr>
              <a:t>y</a:t>
            </a:r>
            <a:r>
              <a:rPr lang="en-US" sz="1900" dirty="0"/>
              <a:t> is in the image.</a:t>
            </a:r>
          </a:p>
          <a:p>
            <a:pPr marL="0" indent="0">
              <a:buNone/>
            </a:pPr>
            <a:r>
              <a:rPr lang="en-US" sz="1900" dirty="0"/>
              <a:t>	This is a contradiction.</a:t>
            </a:r>
          </a:p>
          <a:p>
            <a:pPr marL="0" indent="0">
              <a:buNone/>
            </a:pPr>
            <a:r>
              <a:rPr lang="en-US" sz="1900" dirty="0"/>
              <a:t>	Therefore the continuous image of an interval is an interval. ▮</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Intermediate-value theorem</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6</a:t>
            </a:fld>
            <a:endParaRPr lang="en-CA"/>
          </a:p>
        </p:txBody>
      </p:sp>
    </p:spTree>
    <p:custDataLst>
      <p:tags r:id="rId1"/>
    </p:custDataLst>
    <p:extLst>
      <p:ext uri="{BB962C8B-B14F-4D97-AF65-F5344CB8AC3E}">
        <p14:creationId xmlns:p14="http://schemas.microsoft.com/office/powerpoint/2010/main" val="259603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507610"/>
          </a:xfrm>
        </p:spPr>
        <p:txBody>
          <a:bodyPr/>
          <a:lstStyle/>
          <a:p>
            <a:pPr marL="0" indent="0">
              <a:buNone/>
            </a:pPr>
            <a:r>
              <a:rPr lang="en-US" dirty="0"/>
              <a:t>Theorem</a:t>
            </a:r>
          </a:p>
          <a:p>
            <a:pPr marL="0" indent="0">
              <a:buNone/>
            </a:pPr>
            <a:r>
              <a:rPr lang="en-US" dirty="0"/>
              <a:t>	Suppose </a:t>
            </a:r>
            <a:r>
              <a:rPr lang="en-US" i="1" dirty="0">
                <a:latin typeface="Times New Roman" panose="02020603050405020304" pitchFamily="18" charset="0"/>
              </a:rPr>
              <a:t>f</a:t>
            </a:r>
            <a:r>
              <a:rPr lang="en-US" dirty="0"/>
              <a:t> is a continuous function on </a:t>
            </a: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 </a:t>
            </a:r>
            <a:r>
              <a:rPr lang="en-US" i="1" dirty="0">
                <a:latin typeface="Times New Roman" panose="02020603050405020304" pitchFamily="18" charset="0"/>
              </a:rPr>
              <a:t>b</a:t>
            </a:r>
            <a:r>
              <a:rPr lang="en-US" sz="2400" dirty="0">
                <a:latin typeface="Times New Roman" panose="02020603050405020304" pitchFamily="18" charset="0"/>
              </a:rPr>
              <a:t>]</a:t>
            </a:r>
            <a:r>
              <a:rPr lang="en-US" sz="2400" dirty="0"/>
              <a:t> and we have</a:t>
            </a:r>
            <a:br>
              <a:rPr lang="en-US" sz="2400" dirty="0"/>
            </a:br>
            <a:r>
              <a:rPr lang="en-US" sz="2400" dirty="0"/>
              <a:t>	</a:t>
            </a:r>
            <a:r>
              <a:rPr lang="en-US" dirty="0"/>
              <a:t>two </a:t>
            </a:r>
            <a:r>
              <a:rPr lang="en-US" i="1" dirty="0">
                <a:latin typeface="Times New Roman" panose="02020603050405020304" pitchFamily="18" charset="0"/>
              </a:rPr>
              <a:t>x</a:t>
            </a:r>
            <a:r>
              <a:rPr lang="en-US" dirty="0"/>
              <a:t>-values, </a:t>
            </a:r>
            <a:r>
              <a:rPr lang="en-US" i="1" dirty="0">
                <a:latin typeface="Times New Roman" panose="02020603050405020304" pitchFamily="18" charset="0"/>
              </a:rPr>
              <a:t>x</a:t>
            </a:r>
            <a:r>
              <a:rPr lang="en-US" baseline="-25000" dirty="0">
                <a:latin typeface="Times New Roman" panose="02020603050405020304" pitchFamily="18" charset="0"/>
              </a:rPr>
              <a:t>1</a:t>
            </a:r>
            <a:r>
              <a:rPr lang="en-US" dirty="0"/>
              <a:t> and </a:t>
            </a:r>
            <a:r>
              <a:rPr lang="en-US" i="1" dirty="0">
                <a:latin typeface="Times New Roman" panose="02020603050405020304" pitchFamily="18" charset="0"/>
              </a:rPr>
              <a:t>x</a:t>
            </a:r>
            <a:r>
              <a:rPr lang="en-US" baseline="-25000" dirty="0">
                <a:latin typeface="Times New Roman" panose="02020603050405020304" pitchFamily="18" charset="0"/>
              </a:rPr>
              <a:t>2</a:t>
            </a:r>
            <a:r>
              <a:rPr lang="en-US" dirty="0"/>
              <a:t>, also on the interval </a:t>
            </a: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 </a:t>
            </a:r>
            <a:r>
              <a:rPr lang="en-US" i="1" dirty="0">
                <a:latin typeface="Times New Roman" panose="02020603050405020304" pitchFamily="18" charset="0"/>
              </a:rPr>
              <a:t>b</a:t>
            </a:r>
            <a:r>
              <a:rPr lang="en-US" dirty="0">
                <a:latin typeface="Times New Roman" panose="02020603050405020304" pitchFamily="18" charset="0"/>
              </a:rPr>
              <a:t>]</a:t>
            </a:r>
            <a:r>
              <a:rPr lang="en-US" dirty="0"/>
              <a:t>.</a:t>
            </a:r>
          </a:p>
          <a:p>
            <a:pPr marL="0" indent="0">
              <a:buNone/>
            </a:pPr>
            <a:r>
              <a:rPr lang="en-US" dirty="0"/>
              <a:t>	Then there exists an </a:t>
            </a:r>
            <a:r>
              <a:rPr lang="en-US" i="1" dirty="0">
                <a:latin typeface="Times New Roman" panose="02020603050405020304" pitchFamily="18" charset="0"/>
              </a:rPr>
              <a:t>x</a:t>
            </a:r>
            <a:r>
              <a:rPr lang="en-US" dirty="0"/>
              <a:t> in </a:t>
            </a: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 </a:t>
            </a:r>
            <a:r>
              <a:rPr lang="en-US" i="1" dirty="0">
                <a:latin typeface="Times New Roman" panose="02020603050405020304" pitchFamily="18" charset="0"/>
              </a:rPr>
              <a:t>b</a:t>
            </a:r>
            <a:r>
              <a:rPr lang="en-US" dirty="0">
                <a:latin typeface="Times New Roman" panose="02020603050405020304" pitchFamily="18" charset="0"/>
              </a:rPr>
              <a:t>]</a:t>
            </a:r>
            <a:r>
              <a:rPr lang="en-US" dirty="0"/>
              <a:t> such that</a:t>
            </a:r>
          </a:p>
          <a:p>
            <a:pPr marL="0" indent="0">
              <a:buNone/>
            </a:pPr>
            <a:r>
              <a:rPr lang="en-US" dirty="0"/>
              <a:t> </a:t>
            </a:r>
          </a:p>
          <a:p>
            <a:pPr lvl="1"/>
            <a:endParaRPr lang="en-US" dirty="0"/>
          </a:p>
          <a:p>
            <a:pPr marL="0" indent="0">
              <a:buNone/>
            </a:pPr>
            <a:r>
              <a:rPr lang="en-US" dirty="0"/>
              <a:t>Proof:</a:t>
            </a:r>
          </a:p>
          <a:p>
            <a:pPr marL="0" indent="0">
              <a:buNone/>
            </a:pPr>
            <a:r>
              <a:rPr lang="en-US" dirty="0"/>
              <a:t>	</a:t>
            </a:r>
            <a:r>
              <a:rPr lang="en-US" i="1" dirty="0">
                <a:latin typeface="Times New Roman" panose="02020603050405020304" pitchFamily="18" charset="0"/>
              </a:rPr>
              <a:t>f</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1</a:t>
            </a:r>
            <a:r>
              <a:rPr lang="en-US" dirty="0">
                <a:latin typeface="Times New Roman" panose="02020603050405020304" pitchFamily="18" charset="0"/>
              </a:rPr>
              <a:t>)</a:t>
            </a:r>
            <a:r>
              <a:rPr lang="en-US" dirty="0"/>
              <a:t> and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x</a:t>
            </a:r>
            <a:r>
              <a:rPr lang="en-US" baseline="-25000" dirty="0">
                <a:latin typeface="Times New Roman" panose="02020603050405020304" pitchFamily="18" charset="0"/>
              </a:rPr>
              <a:t>2</a:t>
            </a:r>
            <a:r>
              <a:rPr lang="en-US" dirty="0">
                <a:latin typeface="Times New Roman" panose="02020603050405020304" pitchFamily="18" charset="0"/>
              </a:rPr>
              <a:t>)</a:t>
            </a:r>
            <a:r>
              <a:rPr lang="en-US" dirty="0"/>
              <a:t> are both in the image of </a:t>
            </a: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 </a:t>
            </a:r>
            <a:r>
              <a:rPr lang="en-US" i="1" dirty="0">
                <a:latin typeface="Times New Roman" panose="02020603050405020304" pitchFamily="18" charset="0"/>
              </a:rPr>
              <a:t>b</a:t>
            </a:r>
            <a:r>
              <a:rPr lang="en-US" dirty="0">
                <a:latin typeface="Times New Roman" panose="02020603050405020304" pitchFamily="18" charset="0"/>
              </a:rPr>
              <a:t>]</a:t>
            </a:r>
            <a:r>
              <a:rPr lang="en-US" dirty="0"/>
              <a:t> under </a:t>
            </a:r>
            <a:r>
              <a:rPr lang="en-US" i="1" dirty="0">
                <a:latin typeface="Times New Roman" panose="02020603050405020304" pitchFamily="18" charset="0"/>
              </a:rPr>
              <a:t>f</a:t>
            </a:r>
            <a:r>
              <a:rPr lang="en-US" dirty="0"/>
              <a:t>.</a:t>
            </a:r>
          </a:p>
          <a:p>
            <a:pPr marL="0" indent="0">
              <a:buNone/>
            </a:pPr>
            <a:r>
              <a:rPr lang="en-US" dirty="0"/>
              <a:t>	The average is between these two.</a:t>
            </a:r>
          </a:p>
          <a:p>
            <a:pPr marL="0" indent="0">
              <a:buNone/>
            </a:pPr>
            <a:r>
              <a:rPr lang="en-US" dirty="0"/>
              <a:t>	From the previous theorem, therefore, there must be</a:t>
            </a:r>
            <a:br>
              <a:rPr lang="en-US" dirty="0"/>
            </a:br>
            <a:r>
              <a:rPr lang="en-US" dirty="0"/>
              <a:t>	an </a:t>
            </a:r>
            <a:r>
              <a:rPr lang="en-US" i="1" dirty="0">
                <a:latin typeface="Times New Roman" panose="02020603050405020304" pitchFamily="18" charset="0"/>
              </a:rPr>
              <a:t>x</a:t>
            </a:r>
            <a:r>
              <a:rPr lang="en-US" dirty="0"/>
              <a:t> that satisfies the given condition. ▮</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Intermediate-value theorem</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7</a:t>
            </a:fld>
            <a:endParaRPr lang="en-CA"/>
          </a:p>
        </p:txBody>
      </p:sp>
      <p:graphicFrame>
        <p:nvGraphicFramePr>
          <p:cNvPr id="6" name="Object 5">
            <a:extLst>
              <a:ext uri="{FF2B5EF4-FFF2-40B4-BE49-F238E27FC236}">
                <a16:creationId xmlns:a16="http://schemas.microsoft.com/office/drawing/2014/main" id="{666E2137-7A2D-4F7D-8530-A2E37F2FE39E}"/>
              </a:ext>
            </a:extLst>
          </p:cNvPr>
          <p:cNvGraphicFramePr>
            <a:graphicFrameLocks noChangeAspect="1"/>
          </p:cNvGraphicFramePr>
          <p:nvPr>
            <p:extLst>
              <p:ext uri="{D42A27DB-BD31-4B8C-83A1-F6EECF244321}">
                <p14:modId xmlns:p14="http://schemas.microsoft.com/office/powerpoint/2010/main" val="4241188176"/>
              </p:ext>
            </p:extLst>
          </p:nvPr>
        </p:nvGraphicFramePr>
        <p:xfrm>
          <a:off x="3309938" y="3209925"/>
          <a:ext cx="2522537" cy="739775"/>
        </p:xfrm>
        <a:graphic>
          <a:graphicData uri="http://schemas.openxmlformats.org/presentationml/2006/ole">
            <mc:AlternateContent xmlns:mc="http://schemas.openxmlformats.org/markup-compatibility/2006">
              <mc:Choice xmlns:v="urn:schemas-microsoft-com:vml" Requires="v">
                <p:oleObj name="Equation" r:id="rId3" imgW="1422360" imgH="419040" progId="Equation.DSMT4">
                  <p:embed/>
                </p:oleObj>
              </mc:Choice>
              <mc:Fallback>
                <p:oleObj name="Equation" r:id="rId3" imgW="1422360" imgH="419040" progId="Equation.DSMT4">
                  <p:embed/>
                  <p:pic>
                    <p:nvPicPr>
                      <p:cNvPr id="6" name="Object 5">
                        <a:extLst>
                          <a:ext uri="{FF2B5EF4-FFF2-40B4-BE49-F238E27FC236}">
                            <a16:creationId xmlns:a16="http://schemas.microsoft.com/office/drawing/2014/main" id="{666E2137-7A2D-4F7D-8530-A2E37F2FE39E}"/>
                          </a:ext>
                        </a:extLst>
                      </p:cNvPr>
                      <p:cNvPicPr/>
                      <p:nvPr/>
                    </p:nvPicPr>
                    <p:blipFill>
                      <a:blip r:embed="rId4"/>
                      <a:stretch>
                        <a:fillRect/>
                      </a:stretch>
                    </p:blipFill>
                    <p:spPr>
                      <a:xfrm>
                        <a:off x="3309938" y="3209925"/>
                        <a:ext cx="2522537" cy="7397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54396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554744"/>
          </a:xfrm>
        </p:spPr>
        <p:txBody>
          <a:bodyPr/>
          <a:lstStyle/>
          <a:p>
            <a:pPr marL="0" indent="0">
              <a:buNone/>
            </a:pPr>
            <a:r>
              <a:rPr lang="en-US" dirty="0"/>
              <a:t>Theorem</a:t>
            </a:r>
          </a:p>
          <a:p>
            <a:pPr marL="0" indent="0">
              <a:buNone/>
            </a:pPr>
            <a:r>
              <a:rPr lang="en-US" dirty="0"/>
              <a:t>	Suppose </a:t>
            </a:r>
            <a:r>
              <a:rPr lang="en-US" i="1" dirty="0">
                <a:latin typeface="Times New Roman" panose="02020603050405020304" pitchFamily="18" charset="0"/>
              </a:rPr>
              <a:t>f</a:t>
            </a:r>
            <a:r>
              <a:rPr lang="en-US" dirty="0"/>
              <a:t> is a continuous function on </a:t>
            </a: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 </a:t>
            </a:r>
            <a:r>
              <a:rPr lang="en-US" i="1" dirty="0">
                <a:latin typeface="Times New Roman" panose="02020603050405020304" pitchFamily="18" charset="0"/>
              </a:rPr>
              <a:t>b</a:t>
            </a:r>
            <a:r>
              <a:rPr lang="en-US" sz="2400" dirty="0">
                <a:latin typeface="Times New Roman" panose="02020603050405020304" pitchFamily="18" charset="0"/>
              </a:rPr>
              <a:t>]</a:t>
            </a:r>
            <a:r>
              <a:rPr lang="en-US" sz="2400" dirty="0"/>
              <a:t> and we have</a:t>
            </a:r>
            <a:br>
              <a:rPr lang="en-US" sz="2400" dirty="0"/>
            </a:br>
            <a:r>
              <a:rPr lang="en-US" sz="2400" dirty="0"/>
              <a:t>	</a:t>
            </a:r>
            <a:r>
              <a:rPr lang="en-US" i="1" dirty="0">
                <a:latin typeface="Times New Roman" panose="02020603050405020304" pitchFamily="18" charset="0"/>
              </a:rPr>
              <a:t>n</a:t>
            </a:r>
            <a:r>
              <a:rPr lang="en-US" dirty="0">
                <a:latin typeface="Times New Roman" panose="02020603050405020304" pitchFamily="18" charset="0"/>
              </a:rPr>
              <a:t> </a:t>
            </a:r>
            <a:r>
              <a:rPr lang="en-US" i="1" dirty="0">
                <a:latin typeface="Times New Roman" panose="02020603050405020304" pitchFamily="18" charset="0"/>
              </a:rPr>
              <a:t>x</a:t>
            </a:r>
            <a:r>
              <a:rPr lang="en-US" dirty="0"/>
              <a:t>-values </a:t>
            </a:r>
            <a:r>
              <a:rPr lang="en-US" i="1" dirty="0">
                <a:latin typeface="Times New Roman" panose="02020603050405020304" pitchFamily="18" charset="0"/>
              </a:rPr>
              <a:t>x</a:t>
            </a:r>
            <a:r>
              <a:rPr lang="en-US" baseline="-25000" dirty="0">
                <a:latin typeface="Times New Roman" panose="02020603050405020304" pitchFamily="18" charset="0"/>
              </a:rPr>
              <a:t>1</a:t>
            </a:r>
            <a:r>
              <a:rPr lang="en-US" dirty="0"/>
              <a:t> through </a:t>
            </a:r>
            <a:r>
              <a:rPr lang="en-US" i="1" dirty="0" err="1">
                <a:latin typeface="Times New Roman" panose="02020603050405020304" pitchFamily="18" charset="0"/>
              </a:rPr>
              <a:t>x</a:t>
            </a:r>
            <a:r>
              <a:rPr lang="en-US" i="1" baseline="-25000" dirty="0" err="1">
                <a:latin typeface="Times New Roman" panose="02020603050405020304" pitchFamily="18" charset="0"/>
              </a:rPr>
              <a:t>n</a:t>
            </a:r>
            <a:r>
              <a:rPr lang="en-US" dirty="0"/>
              <a:t> all from the interval </a:t>
            </a: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 </a:t>
            </a:r>
            <a:r>
              <a:rPr lang="en-US" i="1" dirty="0">
                <a:latin typeface="Times New Roman" panose="02020603050405020304" pitchFamily="18" charset="0"/>
              </a:rPr>
              <a:t>b</a:t>
            </a:r>
            <a:r>
              <a:rPr lang="en-US" dirty="0">
                <a:latin typeface="Times New Roman" panose="02020603050405020304" pitchFamily="18" charset="0"/>
              </a:rPr>
              <a:t>]</a:t>
            </a:r>
            <a:r>
              <a:rPr lang="en-US" dirty="0"/>
              <a:t>.</a:t>
            </a:r>
          </a:p>
          <a:p>
            <a:pPr marL="0" indent="0">
              <a:buNone/>
            </a:pPr>
            <a:r>
              <a:rPr lang="en-US" dirty="0"/>
              <a:t>	Then there must exist an </a:t>
            </a:r>
            <a:r>
              <a:rPr lang="en-US" i="1" dirty="0">
                <a:latin typeface="Times New Roman" panose="02020603050405020304" pitchFamily="18" charset="0"/>
              </a:rPr>
              <a:t>x</a:t>
            </a:r>
            <a:r>
              <a:rPr lang="en-US" dirty="0"/>
              <a:t> such that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x</a:t>
            </a:r>
            <a:r>
              <a:rPr lang="en-US" dirty="0">
                <a:latin typeface="Times New Roman" panose="02020603050405020304" pitchFamily="18" charset="0"/>
              </a:rPr>
              <a:t>)</a:t>
            </a:r>
            <a:r>
              <a:rPr lang="en-US" dirty="0"/>
              <a:t> equals a given 	convex combination, that is, a weighted average with all 	weights being non-negative:</a:t>
            </a:r>
          </a:p>
          <a:p>
            <a:pPr marL="0" indent="0">
              <a:buNone/>
            </a:pPr>
            <a:r>
              <a:rPr lang="en-US" dirty="0"/>
              <a:t>Proof:</a:t>
            </a:r>
          </a:p>
          <a:p>
            <a:pPr marL="0" indent="0">
              <a:buNone/>
            </a:pPr>
            <a:r>
              <a:rPr lang="en-US" dirty="0"/>
              <a:t>	We saw previously that any convex combination must 	satisfy</a:t>
            </a:r>
          </a:p>
          <a:p>
            <a:pPr marL="0" indent="0">
              <a:buNone/>
            </a:pPr>
            <a:endParaRPr lang="en-US" dirty="0"/>
          </a:p>
          <a:p>
            <a:pPr marL="0" indent="0">
              <a:buNone/>
            </a:pPr>
            <a:r>
              <a:rPr lang="en-US" dirty="0"/>
              <a:t>	As both end-points are in the image, thus there must</a:t>
            </a:r>
            <a:br>
              <a:rPr lang="en-US" dirty="0"/>
            </a:br>
            <a:r>
              <a:rPr lang="en-US" dirty="0"/>
              <a:t>	be an </a:t>
            </a:r>
            <a:r>
              <a:rPr lang="en-US" i="1" dirty="0">
                <a:latin typeface="Times New Roman" panose="02020603050405020304" pitchFamily="18" charset="0"/>
              </a:rPr>
              <a:t>x</a:t>
            </a:r>
            <a:r>
              <a:rPr lang="en-US" dirty="0"/>
              <a:t> in </a:t>
            </a: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 </a:t>
            </a:r>
            <a:r>
              <a:rPr lang="en-US" i="1" dirty="0">
                <a:latin typeface="Times New Roman" panose="02020603050405020304" pitchFamily="18" charset="0"/>
              </a:rPr>
              <a:t>b</a:t>
            </a:r>
            <a:r>
              <a:rPr lang="en-US" dirty="0">
                <a:latin typeface="Times New Roman" panose="02020603050405020304" pitchFamily="18" charset="0"/>
              </a:rPr>
              <a:t>]</a:t>
            </a:r>
            <a:r>
              <a:rPr lang="en-US" dirty="0"/>
              <a:t> such that </a:t>
            </a:r>
          </a:p>
          <a:p>
            <a:pPr marL="0" indent="0">
              <a:buNone/>
            </a:pPr>
            <a:r>
              <a:rPr lang="en-US" dirty="0"/>
              <a:t>                                                                                             . ▮</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Intermediate-value theorem</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8</a:t>
            </a:fld>
            <a:endParaRPr lang="en-CA"/>
          </a:p>
        </p:txBody>
      </p:sp>
      <p:graphicFrame>
        <p:nvGraphicFramePr>
          <p:cNvPr id="9" name="Object 8">
            <a:extLst>
              <a:ext uri="{FF2B5EF4-FFF2-40B4-BE49-F238E27FC236}">
                <a16:creationId xmlns:a16="http://schemas.microsoft.com/office/drawing/2014/main" id="{4B2BCC9F-DE48-4AB6-8A96-E950A0387F09}"/>
              </a:ext>
            </a:extLst>
          </p:cNvPr>
          <p:cNvGraphicFramePr>
            <a:graphicFrameLocks noChangeAspect="1"/>
          </p:cNvGraphicFramePr>
          <p:nvPr>
            <p:extLst>
              <p:ext uri="{D42A27DB-BD31-4B8C-83A1-F6EECF244321}">
                <p14:modId xmlns:p14="http://schemas.microsoft.com/office/powerpoint/2010/main" val="3420585457"/>
              </p:ext>
            </p:extLst>
          </p:nvPr>
        </p:nvGraphicFramePr>
        <p:xfrm>
          <a:off x="821848" y="5083506"/>
          <a:ext cx="7994650" cy="447675"/>
        </p:xfrm>
        <a:graphic>
          <a:graphicData uri="http://schemas.openxmlformats.org/presentationml/2006/ole">
            <mc:AlternateContent xmlns:mc="http://schemas.openxmlformats.org/markup-compatibility/2006">
              <mc:Choice xmlns:v="urn:schemas-microsoft-com:vml" Requires="v">
                <p:oleObj name="Equation" r:id="rId3" imgW="4508280" imgH="253800" progId="Equation.DSMT4">
                  <p:embed/>
                </p:oleObj>
              </mc:Choice>
              <mc:Fallback>
                <p:oleObj name="Equation" r:id="rId3" imgW="4508280" imgH="253800" progId="Equation.DSMT4">
                  <p:embed/>
                  <p:pic>
                    <p:nvPicPr>
                      <p:cNvPr id="9" name="Object 8">
                        <a:extLst>
                          <a:ext uri="{FF2B5EF4-FFF2-40B4-BE49-F238E27FC236}">
                            <a16:creationId xmlns:a16="http://schemas.microsoft.com/office/drawing/2014/main" id="{4B2BCC9F-DE48-4AB6-8A96-E950A0387F09}"/>
                          </a:ext>
                        </a:extLst>
                      </p:cNvPr>
                      <p:cNvPicPr/>
                      <p:nvPr/>
                    </p:nvPicPr>
                    <p:blipFill>
                      <a:blip r:embed="rId4"/>
                      <a:stretch>
                        <a:fillRect/>
                      </a:stretch>
                    </p:blipFill>
                    <p:spPr>
                      <a:xfrm>
                        <a:off x="821848" y="5083506"/>
                        <a:ext cx="7994650" cy="4476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BA099F6-1741-4C23-A7ED-A33B33ABBF84}"/>
              </a:ext>
            </a:extLst>
          </p:cNvPr>
          <p:cNvGraphicFramePr>
            <a:graphicFrameLocks noChangeAspect="1"/>
          </p:cNvGraphicFramePr>
          <p:nvPr>
            <p:extLst>
              <p:ext uri="{D42A27DB-BD31-4B8C-83A1-F6EECF244321}">
                <p14:modId xmlns:p14="http://schemas.microsoft.com/office/powerpoint/2010/main" val="1096518357"/>
              </p:ext>
            </p:extLst>
          </p:nvPr>
        </p:nvGraphicFramePr>
        <p:xfrm>
          <a:off x="2848768" y="6235846"/>
          <a:ext cx="3446463" cy="447675"/>
        </p:xfrm>
        <a:graphic>
          <a:graphicData uri="http://schemas.openxmlformats.org/presentationml/2006/ole">
            <mc:AlternateContent xmlns:mc="http://schemas.openxmlformats.org/markup-compatibility/2006">
              <mc:Choice xmlns:v="urn:schemas-microsoft-com:vml" Requires="v">
                <p:oleObj name="Equation" r:id="rId5" imgW="1942920" imgH="253800" progId="Equation.DSMT4">
                  <p:embed/>
                </p:oleObj>
              </mc:Choice>
              <mc:Fallback>
                <p:oleObj name="Equation" r:id="rId5" imgW="1942920" imgH="253800" progId="Equation.DSMT4">
                  <p:embed/>
                  <p:pic>
                    <p:nvPicPr>
                      <p:cNvPr id="10" name="Object 9">
                        <a:extLst>
                          <a:ext uri="{FF2B5EF4-FFF2-40B4-BE49-F238E27FC236}">
                            <a16:creationId xmlns:a16="http://schemas.microsoft.com/office/drawing/2014/main" id="{ABA099F6-1741-4C23-A7ED-A33B33ABBF84}"/>
                          </a:ext>
                        </a:extLst>
                      </p:cNvPr>
                      <p:cNvPicPr/>
                      <p:nvPr/>
                    </p:nvPicPr>
                    <p:blipFill>
                      <a:blip r:embed="rId6"/>
                      <a:stretch>
                        <a:fillRect/>
                      </a:stretch>
                    </p:blipFill>
                    <p:spPr>
                      <a:xfrm>
                        <a:off x="2848768" y="6235846"/>
                        <a:ext cx="3446463" cy="44767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623DE64-FBF7-4CC3-B4D4-91FF3B9E5C7D}"/>
              </a:ext>
            </a:extLst>
          </p:cNvPr>
          <p:cNvGraphicFramePr>
            <a:graphicFrameLocks noChangeAspect="1"/>
          </p:cNvGraphicFramePr>
          <p:nvPr>
            <p:extLst>
              <p:ext uri="{D42A27DB-BD31-4B8C-83A1-F6EECF244321}">
                <p14:modId xmlns:p14="http://schemas.microsoft.com/office/powerpoint/2010/main" val="1723445016"/>
              </p:ext>
            </p:extLst>
          </p:nvPr>
        </p:nvGraphicFramePr>
        <p:xfrm>
          <a:off x="4846618" y="3519988"/>
          <a:ext cx="2613025" cy="447675"/>
        </p:xfrm>
        <a:graphic>
          <a:graphicData uri="http://schemas.openxmlformats.org/presentationml/2006/ole">
            <mc:AlternateContent xmlns:mc="http://schemas.openxmlformats.org/markup-compatibility/2006">
              <mc:Choice xmlns:v="urn:schemas-microsoft-com:vml" Requires="v">
                <p:oleObj name="Equation" r:id="rId7" imgW="1473120" imgH="253800" progId="Equation.DSMT4">
                  <p:embed/>
                </p:oleObj>
              </mc:Choice>
              <mc:Fallback>
                <p:oleObj name="Equation" r:id="rId7" imgW="1473120" imgH="253800" progId="Equation.DSMT4">
                  <p:embed/>
                  <p:pic>
                    <p:nvPicPr>
                      <p:cNvPr id="13" name="Object 12">
                        <a:extLst>
                          <a:ext uri="{FF2B5EF4-FFF2-40B4-BE49-F238E27FC236}">
                            <a16:creationId xmlns:a16="http://schemas.microsoft.com/office/drawing/2014/main" id="{8623DE64-FBF7-4CC3-B4D4-91FF3B9E5C7D}"/>
                          </a:ext>
                        </a:extLst>
                      </p:cNvPr>
                      <p:cNvPicPr/>
                      <p:nvPr/>
                    </p:nvPicPr>
                    <p:blipFill>
                      <a:blip r:embed="rId8"/>
                      <a:stretch>
                        <a:fillRect/>
                      </a:stretch>
                    </p:blipFill>
                    <p:spPr>
                      <a:xfrm>
                        <a:off x="4846618" y="3519988"/>
                        <a:ext cx="2613025" cy="4476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38969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507610"/>
          </a:xfrm>
        </p:spPr>
        <p:txBody>
          <a:bodyPr/>
          <a:lstStyle/>
          <a:p>
            <a:r>
              <a:rPr lang="en-US" dirty="0"/>
              <a:t>Suppose we have the interval </a:t>
            </a:r>
            <a:r>
              <a:rPr lang="en-US" dirty="0">
                <a:latin typeface="Times New Roman" panose="02020603050405020304" pitchFamily="18" charset="0"/>
              </a:rPr>
              <a:t>[0, 1]</a:t>
            </a:r>
            <a:r>
              <a:rPr lang="en-US" dirty="0"/>
              <a:t> and we have the nine points</a:t>
            </a:r>
          </a:p>
          <a:p>
            <a:pPr marL="0" indent="0" algn="ctr">
              <a:buNone/>
            </a:pPr>
            <a:r>
              <a:rPr lang="en-US" dirty="0">
                <a:latin typeface="Times New Roman" panose="02020603050405020304" pitchFamily="18" charset="0"/>
              </a:rPr>
              <a:t>0.1, 0.2, 0.3, 0.4, 0.5, 0.6, 0.7, 0.8, 0.9</a:t>
            </a:r>
          </a:p>
          <a:p>
            <a:r>
              <a:rPr lang="en-US" dirty="0"/>
              <a:t>Suppose also that the weights of our weighted average are</a:t>
            </a:r>
          </a:p>
          <a:p>
            <a:pPr marL="0" indent="0" algn="ctr">
              <a:buNone/>
            </a:pPr>
            <a:r>
              <a:rPr lang="en-US" dirty="0">
                <a:latin typeface="Times New Roman" panose="02020603050405020304" pitchFamily="18" charset="0"/>
              </a:rPr>
              <a:t>0.05, 0.01, 0.42, 0.03, 0.14, 0.09, 0.18, 0.02, 0.06 </a:t>
            </a:r>
          </a:p>
          <a:p>
            <a:endParaRPr lang="en-US" dirty="0">
              <a:solidFill>
                <a:prstClr val="white"/>
              </a:solidFill>
            </a:endParaRPr>
          </a:p>
          <a:p>
            <a:pPr lvl="1"/>
            <a:r>
              <a:rPr lang="en-US" dirty="0">
                <a:solidFill>
                  <a:prstClr val="white"/>
                </a:solidFill>
              </a:rPr>
              <a:t>We can calculate that</a:t>
            </a:r>
          </a:p>
          <a:p>
            <a:pPr lvl="1"/>
            <a:endParaRPr lang="en-US" dirty="0">
              <a:solidFill>
                <a:prstClr val="white"/>
              </a:solidFill>
            </a:endParaRPr>
          </a:p>
          <a:p>
            <a:pPr lvl="1"/>
            <a:endParaRPr lang="en-US" dirty="0">
              <a:solidFill>
                <a:prstClr val="white"/>
              </a:solidFill>
            </a:endParaRPr>
          </a:p>
          <a:p>
            <a:pPr lvl="1"/>
            <a:endParaRPr lang="en-US" dirty="0">
              <a:solidFill>
                <a:prstClr val="white"/>
              </a:solidFill>
            </a:endParaRPr>
          </a:p>
          <a:p>
            <a:pPr lvl="1"/>
            <a:endParaRPr lang="en-US" dirty="0">
              <a:solidFill>
                <a:prstClr val="white"/>
              </a:solidFill>
            </a:endParaRPr>
          </a:p>
          <a:p>
            <a:pPr lvl="1"/>
            <a:r>
              <a:rPr lang="en-US" dirty="0">
                <a:solidFill>
                  <a:prstClr val="white"/>
                </a:solidFill>
              </a:rPr>
              <a:t>Note that </a:t>
            </a:r>
            <a:r>
              <a:rPr lang="en-US" dirty="0">
                <a:solidFill>
                  <a:prstClr val="white"/>
                </a:solidFill>
                <a:latin typeface="Times New Roman" panose="02020603050405020304" pitchFamily="18" charset="0"/>
              </a:rPr>
              <a:t>sin( 0.4533979810675964 ) ≈ 0.4380227193158797</a:t>
            </a:r>
            <a:br>
              <a:rPr lang="en-US" dirty="0">
                <a:solidFill>
                  <a:prstClr val="white"/>
                </a:solidFill>
              </a:rPr>
            </a:br>
            <a:r>
              <a:rPr lang="en-US" dirty="0">
                <a:solidFill>
                  <a:prstClr val="white"/>
                </a:solidFill>
              </a:rPr>
              <a:t>and </a:t>
            </a:r>
            <a:r>
              <a:rPr lang="en-US" dirty="0">
                <a:solidFill>
                  <a:prstClr val="white"/>
                </a:solidFill>
                <a:latin typeface="Times New Roman" panose="02020603050405020304" pitchFamily="18" charset="0"/>
              </a:rPr>
              <a:t>0 &lt; 0.4533979810675964 &lt; 1</a:t>
            </a:r>
            <a:endParaRPr lang="en-US" dirty="0">
              <a:latin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Intermediate-value theorem</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9</a:t>
            </a:fld>
            <a:endParaRPr lang="en-CA"/>
          </a:p>
        </p:txBody>
      </p:sp>
      <p:graphicFrame>
        <p:nvGraphicFramePr>
          <p:cNvPr id="7" name="Object 6">
            <a:extLst>
              <a:ext uri="{FF2B5EF4-FFF2-40B4-BE49-F238E27FC236}">
                <a16:creationId xmlns:a16="http://schemas.microsoft.com/office/drawing/2014/main" id="{A4AE4C67-3836-4456-A1B0-3F5C9B6A4983}"/>
              </a:ext>
            </a:extLst>
          </p:cNvPr>
          <p:cNvGraphicFramePr>
            <a:graphicFrameLocks noChangeAspect="1"/>
          </p:cNvGraphicFramePr>
          <p:nvPr>
            <p:extLst>
              <p:ext uri="{D42A27DB-BD31-4B8C-83A1-F6EECF244321}">
                <p14:modId xmlns:p14="http://schemas.microsoft.com/office/powerpoint/2010/main" val="1604884099"/>
              </p:ext>
            </p:extLst>
          </p:nvPr>
        </p:nvGraphicFramePr>
        <p:xfrm>
          <a:off x="457200" y="3962400"/>
          <a:ext cx="7985125" cy="1295400"/>
        </p:xfrm>
        <a:graphic>
          <a:graphicData uri="http://schemas.openxmlformats.org/presentationml/2006/ole">
            <mc:AlternateContent xmlns:mc="http://schemas.openxmlformats.org/markup-compatibility/2006">
              <mc:Choice xmlns:v="urn:schemas-microsoft-com:vml" Requires="v">
                <p:oleObj name="Equation" r:id="rId3" imgW="4495680" imgH="736560" progId="Equation.DSMT4">
                  <p:embed/>
                </p:oleObj>
              </mc:Choice>
              <mc:Fallback>
                <p:oleObj name="Equation" r:id="rId3" imgW="4495680" imgH="736560" progId="Equation.DSMT4">
                  <p:embed/>
                  <p:pic>
                    <p:nvPicPr>
                      <p:cNvPr id="7" name="Object 6">
                        <a:extLst>
                          <a:ext uri="{FF2B5EF4-FFF2-40B4-BE49-F238E27FC236}">
                            <a16:creationId xmlns:a16="http://schemas.microsoft.com/office/drawing/2014/main" id="{A4AE4C67-3836-4456-A1B0-3F5C9B6A4983}"/>
                          </a:ext>
                        </a:extLst>
                      </p:cNvPr>
                      <p:cNvPicPr/>
                      <p:nvPr/>
                    </p:nvPicPr>
                    <p:blipFill>
                      <a:blip r:embed="rId4"/>
                      <a:stretch>
                        <a:fillRect/>
                      </a:stretch>
                    </p:blipFill>
                    <p:spPr>
                      <a:xfrm>
                        <a:off x="457200" y="3962400"/>
                        <a:ext cx="7985125" cy="129540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08240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3|7.8|6.3|7.5"/>
</p:tagLst>
</file>

<file path=ppt/tags/tag10.xml><?xml version="1.0" encoding="utf-8"?>
<p:tagLst xmlns:a="http://schemas.openxmlformats.org/drawingml/2006/main" xmlns:r="http://schemas.openxmlformats.org/officeDocument/2006/relationships" xmlns:p="http://schemas.openxmlformats.org/presentationml/2006/main">
  <p:tag name="TIMING" val="|32.9"/>
</p:tagLst>
</file>

<file path=ppt/tags/tag2.xml><?xml version="1.0" encoding="utf-8"?>
<p:tagLst xmlns:a="http://schemas.openxmlformats.org/drawingml/2006/main" xmlns:r="http://schemas.openxmlformats.org/officeDocument/2006/relationships" xmlns:p="http://schemas.openxmlformats.org/presentationml/2006/main">
  <p:tag name="TIMING" val="|47.7|1.7|10.5|15.5|14.9"/>
</p:tagLst>
</file>

<file path=ppt/tags/tag3.xml><?xml version="1.0" encoding="utf-8"?>
<p:tagLst xmlns:a="http://schemas.openxmlformats.org/drawingml/2006/main" xmlns:r="http://schemas.openxmlformats.org/officeDocument/2006/relationships" xmlns:p="http://schemas.openxmlformats.org/presentationml/2006/main">
  <p:tag name="TIMING" val="|59.5|3|33.9|53.8|40.7|12.9|2.3"/>
</p:tagLst>
</file>

<file path=ppt/tags/tag4.xml><?xml version="1.0" encoding="utf-8"?>
<p:tagLst xmlns:a="http://schemas.openxmlformats.org/drawingml/2006/main" xmlns:r="http://schemas.openxmlformats.org/officeDocument/2006/relationships" xmlns:p="http://schemas.openxmlformats.org/presentationml/2006/main">
  <p:tag name="TIMING" val="|59.5|3|33.9|53.8|40.7|12.9|2.3"/>
</p:tagLst>
</file>

<file path=ppt/tags/tag5.xml><?xml version="1.0" encoding="utf-8"?>
<p:tagLst xmlns:a="http://schemas.openxmlformats.org/drawingml/2006/main" xmlns:r="http://schemas.openxmlformats.org/officeDocument/2006/relationships" xmlns:p="http://schemas.openxmlformats.org/presentationml/2006/main">
  <p:tag name="TIMING" val="|27.3|1.4|8.4|5.7"/>
</p:tagLst>
</file>

<file path=ppt/tags/tag6.xml><?xml version="1.0" encoding="utf-8"?>
<p:tagLst xmlns:a="http://schemas.openxmlformats.org/drawingml/2006/main" xmlns:r="http://schemas.openxmlformats.org/officeDocument/2006/relationships" xmlns:p="http://schemas.openxmlformats.org/presentationml/2006/main">
  <p:tag name="TIMING" val="|43.3|2.1|8.8|21.9"/>
</p:tagLst>
</file>

<file path=ppt/tags/tag7.xml><?xml version="1.0" encoding="utf-8"?>
<p:tagLst xmlns:a="http://schemas.openxmlformats.org/drawingml/2006/main" xmlns:r="http://schemas.openxmlformats.org/officeDocument/2006/relationships" xmlns:p="http://schemas.openxmlformats.org/presentationml/2006/main">
  <p:tag name="TIMING" val="|11.5|14|21.3"/>
</p:tagLst>
</file>

<file path=ppt/tags/tag8.xml><?xml version="1.0" encoding="utf-8"?>
<p:tagLst xmlns:a="http://schemas.openxmlformats.org/drawingml/2006/main" xmlns:r="http://schemas.openxmlformats.org/officeDocument/2006/relationships" xmlns:p="http://schemas.openxmlformats.org/presentationml/2006/main">
  <p:tag name="TIMING" val="|18.2|20.7|19.4|26.3|20.1|21.3"/>
</p:tagLst>
</file>

<file path=ppt/tags/tag9.xml><?xml version="1.0" encoding="utf-8"?>
<p:tagLst xmlns:a="http://schemas.openxmlformats.org/drawingml/2006/main" xmlns:r="http://schemas.openxmlformats.org/officeDocument/2006/relationships" xmlns:p="http://schemas.openxmlformats.org/presentationml/2006/main">
  <p:tag name="TIMING" val="|27.3|16.9|24.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89980</TotalTime>
  <Words>1188</Words>
  <Application>Microsoft Office PowerPoint</Application>
  <PresentationFormat>On-screen Show (4:3)</PresentationFormat>
  <Paragraphs>149</Paragraphs>
  <Slides>16</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6" baseType="lpstr">
      <vt:lpstr>Arial</vt:lpstr>
      <vt:lpstr>Bookman Old Style</vt:lpstr>
      <vt:lpstr>Calibri</vt:lpstr>
      <vt:lpstr>Cambria</vt:lpstr>
      <vt:lpstr>Consolas</vt:lpstr>
      <vt:lpstr>Constantia</vt:lpstr>
      <vt:lpstr>Georgia</vt:lpstr>
      <vt:lpstr>Times New Roman</vt:lpstr>
      <vt:lpstr>Office Theme</vt:lpstr>
      <vt:lpstr>Equation</vt:lpstr>
      <vt:lpstr>Intermediate-value theorem</vt:lpstr>
      <vt:lpstr>Introduction</vt:lpstr>
      <vt:lpstr>The intermediate-value theorem</vt:lpstr>
      <vt:lpstr>Application</vt:lpstr>
      <vt:lpstr>Application</vt:lpstr>
      <vt:lpstr>Application</vt:lpstr>
      <vt:lpstr>Application</vt:lpstr>
      <vt:lpstr>Application</vt:lpstr>
      <vt:lpstr>Example</vt:lpstr>
      <vt:lpstr>In this course</vt:lpstr>
      <vt:lpstr>Example</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1605</cp:revision>
  <dcterms:created xsi:type="dcterms:W3CDTF">2020-04-30T19:27:29Z</dcterms:created>
  <dcterms:modified xsi:type="dcterms:W3CDTF">2025-01-17T15:54:19Z</dcterms:modified>
</cp:coreProperties>
</file>